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77" r:id="rId5"/>
    <p:sldId id="259" r:id="rId6"/>
    <p:sldId id="262" r:id="rId7"/>
    <p:sldId id="263" r:id="rId8"/>
    <p:sldId id="280" r:id="rId9"/>
    <p:sldId id="267" r:id="rId10"/>
    <p:sldId id="266" r:id="rId11"/>
    <p:sldId id="271" r:id="rId12"/>
    <p:sldId id="265" r:id="rId13"/>
    <p:sldId id="268" r:id="rId14"/>
    <p:sldId id="279" r:id="rId15"/>
    <p:sldId id="261" r:id="rId16"/>
    <p:sldId id="273" r:id="rId17"/>
    <p:sldId id="264" r:id="rId18"/>
    <p:sldId id="269" r:id="rId19"/>
    <p:sldId id="272" r:id="rId20"/>
    <p:sldId id="274" r:id="rId21"/>
  </p:sldIdLst>
  <p:sldSz cx="9144000" cy="6858000" type="screen4x3"/>
  <p:notesSz cx="6735763" cy="9866313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137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5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3458815"/>
          </a:xfrm>
        </p:spPr>
        <p:txBody>
          <a:bodyPr>
            <a:normAutofit/>
          </a:bodyPr>
          <a:lstStyle>
            <a:lvl1pPr algn="ctr">
              <a:defRPr sz="4000" b="1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6228184" y="260648"/>
            <a:ext cx="2664296" cy="864096"/>
          </a:xfrm>
        </p:spPr>
        <p:txBody>
          <a:bodyPr>
            <a:normAutofit/>
          </a:bodyPr>
          <a:lstStyle>
            <a:lvl1pPr marL="0" indent="0" algn="l">
              <a:buNone/>
              <a:defRPr sz="1600" baseline="0">
                <a:solidFill>
                  <a:srgbClr val="00528E"/>
                </a:solidFill>
                <a:latin typeface="+mn-lt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 smtClean="0"/>
              <a:t>Klepnutím vložte DATUM</a:t>
            </a:r>
            <a:br>
              <a:rPr lang="cs-CZ" dirty="0" smtClean="0"/>
            </a:br>
            <a:r>
              <a:rPr lang="cs-CZ" dirty="0" smtClean="0"/>
              <a:t>MÍSTO</a:t>
            </a:r>
            <a:br>
              <a:rPr lang="cs-CZ" dirty="0" smtClean="0"/>
            </a:br>
            <a:r>
              <a:rPr lang="cs-CZ" dirty="0" smtClean="0"/>
              <a:t>JMÉNO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6793904" y="6661869"/>
            <a:ext cx="874440" cy="19613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37DCEC9-0EAC-4044-BEB7-1C134E582C53}" type="datetimeFigureOut">
              <a:rPr lang="cs-CZ" smtClean="0"/>
              <a:pPr/>
              <a:t>22.6.2020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DCEC9-0EAC-4044-BEB7-1C134E582C53}" type="datetimeFigureOut">
              <a:rPr lang="cs-CZ" smtClean="0"/>
              <a:pPr/>
              <a:t>22.6.2020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1B49B-71B5-41AE-80D1-308990D0153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1628800"/>
            <a:ext cx="2057400" cy="4497363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1628800"/>
            <a:ext cx="6019800" cy="4497363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DCEC9-0EAC-4044-BEB7-1C134E582C53}" type="datetimeFigureOut">
              <a:rPr lang="cs-CZ" smtClean="0"/>
              <a:pPr/>
              <a:t>22.6.2020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1B49B-71B5-41AE-80D1-308990D0153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DCEC9-0EAC-4044-BEB7-1C134E582C53}" type="datetimeFigureOut">
              <a:rPr lang="cs-CZ" smtClean="0"/>
              <a:pPr/>
              <a:t>22.6.2020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1B49B-71B5-41AE-80D1-308990D0153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371703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20486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DCEC9-0EAC-4044-BEB7-1C134E582C53}" type="datetimeFigureOut">
              <a:rPr lang="cs-CZ" smtClean="0"/>
              <a:pPr/>
              <a:t>22.6.2020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1B49B-71B5-41AE-80D1-308990D0153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DCEC9-0EAC-4044-BEB7-1C134E582C53}" type="datetimeFigureOut">
              <a:rPr lang="cs-CZ" smtClean="0"/>
              <a:pPr/>
              <a:t>22.6.2020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1B49B-71B5-41AE-80D1-308990D0153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37110"/>
            <a:ext cx="4040188" cy="71177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348881"/>
            <a:ext cx="4040188" cy="377728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637110"/>
            <a:ext cx="4041775" cy="71177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348881"/>
            <a:ext cx="4041775" cy="377728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DCEC9-0EAC-4044-BEB7-1C134E582C53}" type="datetimeFigureOut">
              <a:rPr lang="cs-CZ" smtClean="0"/>
              <a:pPr/>
              <a:t>22.6.2020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1B49B-71B5-41AE-80D1-308990D0153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DCEC9-0EAC-4044-BEB7-1C134E582C53}" type="datetimeFigureOut">
              <a:rPr lang="cs-CZ" smtClean="0"/>
              <a:pPr/>
              <a:t>22.6.2020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1B49B-71B5-41AE-80D1-308990D0153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DCEC9-0EAC-4044-BEB7-1C134E582C53}" type="datetimeFigureOut">
              <a:rPr lang="cs-CZ" smtClean="0"/>
              <a:pPr/>
              <a:t>22.6.2020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1B49B-71B5-41AE-80D1-308990D0153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618878"/>
            <a:ext cx="3008313" cy="1162050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1628800"/>
            <a:ext cx="5111750" cy="44973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2780928"/>
            <a:ext cx="3008313" cy="334523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DCEC9-0EAC-4044-BEB7-1C134E582C53}" type="datetimeFigureOut">
              <a:rPr lang="cs-CZ" smtClean="0"/>
              <a:pPr/>
              <a:t>22.6.2020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1B49B-71B5-41AE-80D1-308990D0153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1628799"/>
            <a:ext cx="5486400" cy="30987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DCEC9-0EAC-4044-BEB7-1C134E582C53}" type="datetimeFigureOut">
              <a:rPr lang="cs-CZ" smtClean="0"/>
              <a:pPr/>
              <a:t>22.6.2020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1B49B-71B5-41AE-80D1-308990D0153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2195736" y="283782"/>
            <a:ext cx="6768752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dirty="0" smtClean="0"/>
              <a:t>Klepnutím lze upravit styl předlohy nadpisů.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 smtClean="0"/>
              <a:t>Klepnutím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320040" y="6638544"/>
            <a:ext cx="2133600" cy="2018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637DCEC9-0EAC-4044-BEB7-1C134E582C53}" type="datetimeFigureOut">
              <a:rPr lang="cs-CZ" smtClean="0"/>
              <a:pPr/>
              <a:t>22.6.2020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2502408" y="6638544"/>
            <a:ext cx="2895600" cy="2018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5454384" y="6633928"/>
            <a:ext cx="2133600" cy="1961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6641B49B-71B5-41AE-80D1-308990D01539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chemeClr val="bg1"/>
          </a:solidFill>
          <a:latin typeface="+mj-lt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00528E"/>
        </a:buClr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00528E"/>
        </a:buClr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00528E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00528E"/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00528E"/>
        </a:buClr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g"/><Relationship Id="rId4" Type="http://schemas.openxmlformats.org/officeDocument/2006/relationships/image" Target="../media/image25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VYPOŘÁDÁNÍ </a:t>
            </a:r>
            <a:br>
              <a:rPr lang="cs-CZ" dirty="0" smtClean="0"/>
            </a:b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VEŘEJNÉHO FÓRA 2018</a:t>
            </a: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6913" y="199179"/>
            <a:ext cx="1178369" cy="925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1719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B2. </a:t>
            </a:r>
            <a:r>
              <a:rPr lang="cs-CZ" dirty="0"/>
              <a:t>Veřejně přístupná </a:t>
            </a:r>
            <a:r>
              <a:rPr lang="cs-CZ" dirty="0" smtClean="0"/>
              <a:t>sportoviště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cs-CZ" b="1" i="1" dirty="0">
                <a:solidFill>
                  <a:srgbClr val="FF0000"/>
                </a:solidFill>
              </a:rPr>
              <a:t>Závěr:</a:t>
            </a:r>
            <a:r>
              <a:rPr lang="cs-CZ" i="1" dirty="0">
                <a:solidFill>
                  <a:srgbClr val="FF0000"/>
                </a:solidFill>
              </a:rPr>
              <a:t> </a:t>
            </a:r>
            <a:r>
              <a:rPr lang="cs-CZ" i="1" dirty="0">
                <a:solidFill>
                  <a:srgbClr val="FF0000"/>
                </a:solidFill>
                <a:sym typeface="Wingdings" panose="05000000000000000000" pitchFamily="2" charset="2"/>
              </a:rPr>
              <a:t></a:t>
            </a:r>
            <a:r>
              <a:rPr lang="cs-CZ" i="1" dirty="0">
                <a:solidFill>
                  <a:srgbClr val="FF0000"/>
                </a:solidFill>
              </a:rPr>
              <a:t> Splněno, všechna sportoviště ve správě města nebo jeho organizací jsou veřejně přístupná. </a:t>
            </a:r>
          </a:p>
          <a:p>
            <a:pPr algn="just"/>
            <a:r>
              <a:rPr lang="cs-CZ" b="1" dirty="0"/>
              <a:t>V</a:t>
            </a:r>
            <a:r>
              <a:rPr lang="cs-CZ" b="1" dirty="0" smtClean="0"/>
              <a:t>ybudováním </a:t>
            </a:r>
            <a:r>
              <a:rPr lang="cs-CZ" b="1" dirty="0"/>
              <a:t>sportovišť v areálu Sladovka došlo k rozšíření nabídky sportovišť pro veřejnost</a:t>
            </a:r>
            <a:r>
              <a:rPr lang="cs-CZ" dirty="0"/>
              <a:t> (atletický ovál, dopravní hřiště, </a:t>
            </a:r>
            <a:r>
              <a:rPr lang="cs-CZ" dirty="0" err="1"/>
              <a:t>pumptrack</a:t>
            </a:r>
            <a:r>
              <a:rPr lang="cs-CZ" dirty="0"/>
              <a:t>, </a:t>
            </a:r>
            <a:r>
              <a:rPr lang="cs-CZ" dirty="0" err="1"/>
              <a:t>workoutové</a:t>
            </a:r>
            <a:r>
              <a:rPr lang="cs-CZ" dirty="0"/>
              <a:t> hřiště, fotbalové hřiště</a:t>
            </a:r>
            <a:r>
              <a:rPr lang="cs-CZ" dirty="0" smtClean="0"/>
              <a:t>).</a:t>
            </a:r>
          </a:p>
          <a:p>
            <a:pPr algn="just"/>
            <a:r>
              <a:rPr lang="cs-CZ" dirty="0"/>
              <a:t>Z</a:t>
            </a:r>
            <a:r>
              <a:rPr lang="cs-CZ" dirty="0" smtClean="0"/>
              <a:t>ároveň </a:t>
            </a:r>
            <a:r>
              <a:rPr lang="cs-CZ" dirty="0"/>
              <a:t>jsou připravovány </a:t>
            </a:r>
            <a:r>
              <a:rPr lang="cs-CZ" b="1" dirty="0"/>
              <a:t>další projekty v této lokalitě</a:t>
            </a:r>
            <a:r>
              <a:rPr lang="cs-CZ" dirty="0"/>
              <a:t>, které nabídku sportovišť rozšíří (horolezecká stěna, venkovní plavecký bazén, skatepark atd</a:t>
            </a:r>
            <a:r>
              <a:rPr lang="cs-CZ" dirty="0" smtClean="0"/>
              <a:t>.).</a:t>
            </a:r>
            <a:endParaRPr lang="cs-CZ" dirty="0"/>
          </a:p>
          <a:p>
            <a:pPr algn="just"/>
            <a:r>
              <a:rPr lang="cs-CZ" b="1" dirty="0"/>
              <a:t>R</a:t>
            </a:r>
            <a:r>
              <a:rPr lang="cs-CZ" b="1" dirty="0" smtClean="0"/>
              <a:t>ezervaci </a:t>
            </a:r>
            <a:r>
              <a:rPr lang="cs-CZ" b="1" dirty="0"/>
              <a:t>lze provést na telefonních číslech </a:t>
            </a:r>
            <a:r>
              <a:rPr lang="cs-CZ" dirty="0"/>
              <a:t>uvedených na stránkách městských organizací, </a:t>
            </a:r>
            <a:r>
              <a:rPr lang="cs-CZ" dirty="0" smtClean="0"/>
              <a:t>příp</a:t>
            </a:r>
            <a:r>
              <a:rPr lang="cs-CZ" dirty="0"/>
              <a:t>. lze provést </a:t>
            </a:r>
            <a:r>
              <a:rPr lang="cs-CZ" b="1" dirty="0"/>
              <a:t>online rezervaci</a:t>
            </a:r>
            <a:r>
              <a:rPr lang="cs-CZ" dirty="0"/>
              <a:t> sportovišť MSZ přímo na jejich webových </a:t>
            </a:r>
            <a:r>
              <a:rPr lang="cs-CZ" dirty="0" smtClean="0"/>
              <a:t>stránkách.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88921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Fotodokumentace a vizualizace</a:t>
            </a:r>
            <a:endParaRPr lang="cs-CZ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854" y="1600958"/>
            <a:ext cx="2712117" cy="1808078"/>
          </a:xfr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3094" y="1600958"/>
            <a:ext cx="2707830" cy="1805219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854" y="4126020"/>
            <a:ext cx="8437419" cy="2420254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7465" y="2698736"/>
            <a:ext cx="2122323" cy="1414882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4654" y="2698736"/>
            <a:ext cx="2122323" cy="1414882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4737" y="1217326"/>
            <a:ext cx="2406701" cy="1356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622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B3. </a:t>
            </a:r>
            <a:r>
              <a:rPr lang="cs-CZ" dirty="0"/>
              <a:t>Trestání majitelů psů za neuklízení po svých </a:t>
            </a:r>
            <a:r>
              <a:rPr lang="cs-CZ" dirty="0" smtClean="0"/>
              <a:t>psech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 algn="just">
              <a:buNone/>
            </a:pPr>
            <a:r>
              <a:rPr lang="cs-CZ" b="1" i="1" dirty="0">
                <a:solidFill>
                  <a:srgbClr val="FF0000"/>
                </a:solidFill>
              </a:rPr>
              <a:t>Závěr: </a:t>
            </a:r>
            <a:r>
              <a:rPr lang="cs-CZ" i="1" dirty="0">
                <a:solidFill>
                  <a:srgbClr val="FF0000"/>
                </a:solidFill>
              </a:rPr>
              <a:t>Nelze vyhodnotit, </a:t>
            </a:r>
            <a:r>
              <a:rPr lang="cs-CZ" i="1" dirty="0" smtClean="0">
                <a:solidFill>
                  <a:srgbClr val="FF0000"/>
                </a:solidFill>
              </a:rPr>
              <a:t>městská </a:t>
            </a:r>
            <a:r>
              <a:rPr lang="cs-CZ" i="1" dirty="0">
                <a:solidFill>
                  <a:srgbClr val="FF0000"/>
                </a:solidFill>
              </a:rPr>
              <a:t>policie činí řadu preventivních opatření v této </a:t>
            </a:r>
            <a:r>
              <a:rPr lang="cs-CZ" i="1" dirty="0" smtClean="0">
                <a:solidFill>
                  <a:srgbClr val="FF0000"/>
                </a:solidFill>
              </a:rPr>
              <a:t>oblasti. </a:t>
            </a:r>
            <a:endParaRPr lang="cs-CZ" i="1" dirty="0">
              <a:solidFill>
                <a:srgbClr val="FF0000"/>
              </a:solidFill>
            </a:endParaRPr>
          </a:p>
          <a:p>
            <a:pPr algn="just"/>
            <a:r>
              <a:rPr lang="cs-CZ" dirty="0"/>
              <a:t>M</a:t>
            </a:r>
            <a:r>
              <a:rPr lang="cs-CZ" dirty="0" smtClean="0"/>
              <a:t>ěstská </a:t>
            </a:r>
            <a:r>
              <a:rPr lang="cs-CZ" dirty="0"/>
              <a:t>policie si je vědoma problému s neukázněnými majiteli psů a přistupuje k tomuto problému maximálně </a:t>
            </a:r>
            <a:r>
              <a:rPr lang="cs-CZ" b="1" dirty="0" smtClean="0"/>
              <a:t>proaktivně.</a:t>
            </a:r>
            <a:endParaRPr lang="cs-CZ" dirty="0" smtClean="0"/>
          </a:p>
          <a:p>
            <a:pPr algn="just"/>
            <a:r>
              <a:rPr lang="cs-CZ" dirty="0" smtClean="0"/>
              <a:t>Při </a:t>
            </a:r>
            <a:r>
              <a:rPr lang="cs-CZ" dirty="0"/>
              <a:t>každé kontrole psa </a:t>
            </a:r>
            <a:r>
              <a:rPr lang="cs-CZ" b="1" dirty="0"/>
              <a:t>je majitel upozorněn na své povinnosti uklidit po svém psu a navíc je mu nabídnuta možnost odebrat jedno balení pomůcek na úklid</a:t>
            </a:r>
            <a:r>
              <a:rPr lang="cs-CZ" dirty="0"/>
              <a:t>. </a:t>
            </a:r>
            <a:r>
              <a:rPr lang="cs-CZ" dirty="0" smtClean="0"/>
              <a:t>To </a:t>
            </a:r>
            <a:r>
              <a:rPr lang="cs-CZ" dirty="0"/>
              <a:t>je pak vydáno na služebně po předložení potvrzení, že pes je řádně </a:t>
            </a:r>
            <a:r>
              <a:rPr lang="cs-CZ" dirty="0" smtClean="0"/>
              <a:t>evidován. </a:t>
            </a:r>
            <a:endParaRPr lang="cs-CZ" dirty="0"/>
          </a:p>
          <a:p>
            <a:pPr algn="just"/>
            <a:r>
              <a:rPr lang="cs-CZ" dirty="0"/>
              <a:t>M</a:t>
            </a:r>
            <a:r>
              <a:rPr lang="cs-CZ" dirty="0" smtClean="0"/>
              <a:t>ěsto </a:t>
            </a:r>
            <a:r>
              <a:rPr lang="cs-CZ" dirty="0"/>
              <a:t>Benešov se řídí </a:t>
            </a:r>
            <a:r>
              <a:rPr lang="cs-CZ" b="1" dirty="0"/>
              <a:t>Obecně závaznou vyhláškou </a:t>
            </a:r>
            <a:r>
              <a:rPr lang="cs-CZ" dirty="0"/>
              <a:t>č. 2/2018, která stanovuje povinnosti k zajištění udržování čistoty veřejných </a:t>
            </a:r>
            <a:r>
              <a:rPr lang="cs-CZ" dirty="0" smtClean="0"/>
              <a:t>prostranství.</a:t>
            </a:r>
            <a:endParaRPr lang="cs-CZ" dirty="0"/>
          </a:p>
          <a:p>
            <a:pPr algn="just"/>
            <a:r>
              <a:rPr lang="cs-CZ" dirty="0"/>
              <a:t>C</a:t>
            </a:r>
            <a:r>
              <a:rPr lang="cs-CZ" dirty="0" smtClean="0"/>
              <a:t>o </a:t>
            </a:r>
            <a:r>
              <a:rPr lang="cs-CZ" dirty="0"/>
              <a:t>se týče vlastní represe, tak v tom je situace velmi složitá. Majitel psa se musí </a:t>
            </a:r>
            <a:r>
              <a:rPr lang="cs-CZ" b="1" dirty="0"/>
              <a:t>přistihnout takzvaně „při činu“ </a:t>
            </a:r>
            <a:r>
              <a:rPr lang="cs-CZ" dirty="0"/>
              <a:t>- a to je prakticky nemožné, protože </a:t>
            </a:r>
            <a:r>
              <a:rPr lang="cs-CZ" b="1" dirty="0"/>
              <a:t>strážníci vykonávají službu ve služebním </a:t>
            </a:r>
            <a:r>
              <a:rPr lang="cs-CZ" b="1" dirty="0" smtClean="0"/>
              <a:t>stejnokroji.</a:t>
            </a:r>
            <a:r>
              <a:rPr lang="cs-CZ" dirty="0" smtClean="0"/>
              <a:t> </a:t>
            </a:r>
          </a:p>
          <a:p>
            <a:pPr algn="just"/>
            <a:r>
              <a:rPr lang="cs-CZ" dirty="0"/>
              <a:t>N</a:t>
            </a:r>
            <a:r>
              <a:rPr lang="cs-CZ" dirty="0" smtClean="0"/>
              <a:t>a </a:t>
            </a:r>
            <a:r>
              <a:rPr lang="cs-CZ" dirty="0"/>
              <a:t>četné stížnosti obyvatel </a:t>
            </a:r>
            <a:r>
              <a:rPr lang="cs-CZ" dirty="0" smtClean="0"/>
              <a:t>byly </a:t>
            </a:r>
            <a:r>
              <a:rPr lang="cs-CZ" b="1" dirty="0"/>
              <a:t>do vytipovaných lokalit </a:t>
            </a:r>
            <a:r>
              <a:rPr lang="cs-CZ" b="1" dirty="0" smtClean="0"/>
              <a:t>umístěny </a:t>
            </a:r>
            <a:r>
              <a:rPr lang="cs-CZ" b="1" dirty="0"/>
              <a:t>kamery </a:t>
            </a:r>
            <a:r>
              <a:rPr lang="cs-CZ" dirty="0"/>
              <a:t>městského kamerového </a:t>
            </a:r>
            <a:r>
              <a:rPr lang="cs-CZ" dirty="0" smtClean="0"/>
              <a:t>systému.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51463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2800" dirty="0" smtClean="0"/>
              <a:t>B4. </a:t>
            </a:r>
            <a:r>
              <a:rPr lang="cs-CZ" sz="2800" dirty="0"/>
              <a:t>Zlepšit komunikaci se sousedními vlastníky při realizování </a:t>
            </a:r>
            <a:r>
              <a:rPr lang="cs-CZ" sz="2800" dirty="0" smtClean="0"/>
              <a:t>staveb. </a:t>
            </a:r>
            <a:r>
              <a:rPr lang="cs-CZ" sz="2800" dirty="0"/>
              <a:t>Lepší vazba s městským architektem.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cs-CZ" b="1" dirty="0"/>
              <a:t>Zlepšit komunikaci se sousedními vlastníky při realizování staveb (i cizích subjektů). </a:t>
            </a:r>
            <a:endParaRPr lang="cs-CZ" b="1" dirty="0" smtClean="0"/>
          </a:p>
          <a:p>
            <a:pPr marL="400050" lvl="1" indent="0" algn="just">
              <a:buNone/>
            </a:pPr>
            <a:r>
              <a:rPr lang="cs-CZ" b="1" i="1" dirty="0" smtClean="0">
                <a:solidFill>
                  <a:srgbClr val="FF0000"/>
                </a:solidFill>
              </a:rPr>
              <a:t>Závěr</a:t>
            </a:r>
            <a:r>
              <a:rPr lang="cs-CZ" b="1" i="1" dirty="0">
                <a:solidFill>
                  <a:srgbClr val="FF0000"/>
                </a:solidFill>
              </a:rPr>
              <a:t>:</a:t>
            </a:r>
            <a:r>
              <a:rPr lang="cs-CZ" i="1" dirty="0">
                <a:solidFill>
                  <a:srgbClr val="FF0000"/>
                </a:solidFill>
              </a:rPr>
              <a:t> </a:t>
            </a:r>
            <a:r>
              <a:rPr lang="cs-CZ" i="1" dirty="0">
                <a:solidFill>
                  <a:srgbClr val="FF0000"/>
                </a:solidFill>
                <a:sym typeface="Wingdings" panose="05000000000000000000" pitchFamily="2" charset="2"/>
              </a:rPr>
              <a:t></a:t>
            </a:r>
            <a:r>
              <a:rPr lang="cs-CZ" i="1" dirty="0">
                <a:solidFill>
                  <a:srgbClr val="FF0000"/>
                </a:solidFill>
              </a:rPr>
              <a:t> Splněním tohoto požadavku by došlo k porušení zákonných povinností.</a:t>
            </a:r>
            <a:r>
              <a:rPr lang="cs-CZ" dirty="0">
                <a:solidFill>
                  <a:srgbClr val="FF0000"/>
                </a:solidFill>
              </a:rPr>
              <a:t> 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cs-CZ" dirty="0"/>
              <a:t>Při povolování staveb se stavební úřad řídí zejména stavebním zákonem a </a:t>
            </a:r>
            <a:r>
              <a:rPr lang="cs-CZ" b="1" dirty="0"/>
              <a:t>v souladu s tímto zákonem také doručuje písemnosti stavebníkům i o statním účastníkům řízení</a:t>
            </a:r>
            <a:r>
              <a:rPr lang="cs-CZ" dirty="0"/>
              <a:t>. </a:t>
            </a:r>
            <a:endParaRPr lang="cs-CZ" dirty="0" smtClean="0"/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cs-CZ" dirty="0" smtClean="0"/>
              <a:t>Nelze </a:t>
            </a:r>
            <a:r>
              <a:rPr lang="cs-CZ" dirty="0"/>
              <a:t>tedy v případech, kdy zákon stanovuje doručit veřejnou vyhláškou, doručovat současně i do vlastních rukou účastníků řízení. Jednalo by se o porušení základní zásady správního řízení a byl by to důvod pro zrušení vydaného rozhodnutí ve věci</a:t>
            </a:r>
            <a:r>
              <a:rPr lang="cs-CZ" dirty="0" smtClean="0"/>
              <a:t>.</a:t>
            </a:r>
          </a:p>
          <a:p>
            <a:pPr marL="457200" lvl="1" indent="0">
              <a:buNone/>
            </a:pPr>
            <a:endParaRPr lang="cs-CZ" dirty="0"/>
          </a:p>
          <a:p>
            <a:pPr marL="514350" indent="-514350" algn="just">
              <a:buFont typeface="+mj-lt"/>
              <a:buAutoNum type="arabicPeriod"/>
            </a:pPr>
            <a:r>
              <a:rPr lang="cs-CZ" b="1" dirty="0"/>
              <a:t>Lepší vazba s městským architektem. Komunikace stavební odbor &lt;-&gt; městský architekt (urbanistická studie – soulady)</a:t>
            </a:r>
            <a:endParaRPr lang="cs-CZ" dirty="0"/>
          </a:p>
          <a:p>
            <a:pPr marL="400050" lvl="1" indent="0" algn="just">
              <a:buNone/>
            </a:pPr>
            <a:r>
              <a:rPr lang="cs-CZ" b="1" i="1" dirty="0" smtClean="0">
                <a:solidFill>
                  <a:srgbClr val="FF0000"/>
                </a:solidFill>
              </a:rPr>
              <a:t>Závěr</a:t>
            </a:r>
            <a:r>
              <a:rPr lang="cs-CZ" b="1" i="1" dirty="0">
                <a:solidFill>
                  <a:srgbClr val="FF0000"/>
                </a:solidFill>
              </a:rPr>
              <a:t>:</a:t>
            </a:r>
            <a:r>
              <a:rPr lang="cs-CZ" i="1" dirty="0">
                <a:solidFill>
                  <a:srgbClr val="FF0000"/>
                </a:solidFill>
              </a:rPr>
              <a:t> </a:t>
            </a:r>
            <a:r>
              <a:rPr lang="cs-CZ" i="1" dirty="0">
                <a:solidFill>
                  <a:srgbClr val="FF0000"/>
                </a:solidFill>
                <a:sym typeface="Wingdings" panose="05000000000000000000" pitchFamily="2" charset="2"/>
              </a:rPr>
              <a:t></a:t>
            </a:r>
            <a:r>
              <a:rPr lang="cs-CZ" i="1" dirty="0">
                <a:solidFill>
                  <a:srgbClr val="FF0000"/>
                </a:solidFill>
              </a:rPr>
              <a:t> Splněno, městský architekt působí jako poradní orgán.</a:t>
            </a:r>
          </a:p>
          <a:p>
            <a:pPr lvl="1" algn="just">
              <a:buFont typeface="Arial" pitchFamily="34" charset="0"/>
              <a:buChar char="•"/>
            </a:pPr>
            <a:r>
              <a:rPr lang="cs-CZ" sz="2700" b="1" dirty="0"/>
              <a:t>Město Benešov má zřízenu funkci městského architekta</a:t>
            </a:r>
            <a:r>
              <a:rPr lang="cs-CZ" sz="2700" dirty="0"/>
              <a:t>, který je začleněn do Odboru výstavby </a:t>
            </a:r>
            <a:r>
              <a:rPr lang="cs-CZ" sz="2700" dirty="0" smtClean="0"/>
              <a:t>a </a:t>
            </a:r>
            <a:r>
              <a:rPr lang="cs-CZ" sz="2700" dirty="0"/>
              <a:t>územního plánování, v rámci něhož </a:t>
            </a:r>
            <a:r>
              <a:rPr lang="cs-CZ" sz="2700" b="1" dirty="0"/>
              <a:t>působí jako poradní orgán</a:t>
            </a:r>
            <a:r>
              <a:rPr lang="cs-CZ" sz="2700" dirty="0"/>
              <a:t>. </a:t>
            </a:r>
            <a:endParaRPr lang="cs-CZ" sz="2700" dirty="0" smtClean="0"/>
          </a:p>
          <a:p>
            <a:pPr lvl="1" algn="just">
              <a:buFont typeface="Arial" pitchFamily="34" charset="0"/>
              <a:buChar char="•"/>
            </a:pPr>
            <a:r>
              <a:rPr lang="cs-CZ" sz="2700" dirty="0" smtClean="0"/>
              <a:t>Pro </a:t>
            </a:r>
            <a:r>
              <a:rPr lang="cs-CZ" sz="2700" dirty="0"/>
              <a:t>veřejnost má </a:t>
            </a:r>
            <a:r>
              <a:rPr lang="cs-CZ" sz="2700" b="1" dirty="0"/>
              <a:t>vyčleněn jeden den v týdnu </a:t>
            </a:r>
            <a:r>
              <a:rPr lang="cs-CZ" sz="2700" dirty="0"/>
              <a:t>(každou středu od 10:00 do </a:t>
            </a:r>
            <a:r>
              <a:rPr lang="cs-CZ" sz="2700" dirty="0" smtClean="0"/>
              <a:t>16:30 hod.), </a:t>
            </a:r>
            <a:r>
              <a:rPr lang="cs-CZ" sz="2700" dirty="0"/>
              <a:t>kdy je možné ho bez objednání navštívit. </a:t>
            </a:r>
            <a:endParaRPr lang="cs-CZ" sz="2700" dirty="0" smtClean="0"/>
          </a:p>
          <a:p>
            <a:pPr lvl="1" algn="just">
              <a:buFont typeface="Arial" pitchFamily="34" charset="0"/>
              <a:buChar char="•"/>
            </a:pPr>
            <a:r>
              <a:rPr lang="cs-CZ" sz="2700" dirty="0" smtClean="0"/>
              <a:t>Stejně </a:t>
            </a:r>
            <a:r>
              <a:rPr lang="cs-CZ" sz="2700" dirty="0"/>
              <a:t>tak je možné se na architekta města obrátit i </a:t>
            </a:r>
            <a:r>
              <a:rPr lang="cs-CZ" sz="2700" b="1" dirty="0"/>
              <a:t>formou telefonickou či e-mailovou</a:t>
            </a:r>
            <a:r>
              <a:rPr lang="cs-CZ" sz="2700" dirty="0"/>
              <a:t>. Kontakty a úřední hodiny jsou uvedeny v kontaktech na webových stránkách </a:t>
            </a:r>
            <a:r>
              <a:rPr lang="cs-CZ" sz="2700" dirty="0" smtClean="0"/>
              <a:t>města </a:t>
            </a:r>
            <a:r>
              <a:rPr lang="cs-CZ" sz="2700" dirty="0"/>
              <a:t>Benešov.</a:t>
            </a:r>
          </a:p>
          <a:p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220" y="5205286"/>
            <a:ext cx="1811223" cy="1857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1799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cs-CZ" sz="5400" dirty="0"/>
              <a:t>C. </a:t>
            </a:r>
            <a:r>
              <a:rPr lang="cs-CZ" sz="5400" dirty="0" smtClean="0"/>
              <a:t>SPOLEČNOST</a:t>
            </a:r>
            <a:endParaRPr lang="cs-CZ" sz="54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914400" lvl="1" indent="-514350">
              <a:buFont typeface="+mj-lt"/>
              <a:buAutoNum type="arabicPeriod"/>
            </a:pPr>
            <a:r>
              <a:rPr lang="cs-CZ" dirty="0" smtClean="0"/>
              <a:t>Jak </a:t>
            </a:r>
            <a:r>
              <a:rPr lang="cs-CZ" dirty="0"/>
              <a:t>dostat turisty do </a:t>
            </a:r>
            <a:r>
              <a:rPr lang="cs-CZ" dirty="0" smtClean="0"/>
              <a:t>Benešova.</a:t>
            </a:r>
          </a:p>
          <a:p>
            <a:pPr marL="914400" lvl="1" indent="-514350">
              <a:buFont typeface="+mj-lt"/>
              <a:buAutoNum type="arabicPeriod"/>
            </a:pPr>
            <a:endParaRPr lang="cs-CZ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 lvl="1" indent="-514350">
              <a:buFont typeface="+mj-lt"/>
              <a:buAutoNum type="arabicPeriod"/>
            </a:pPr>
            <a:r>
              <a:rPr lang="cs-CZ" dirty="0"/>
              <a:t>Řešení problematiky bezdomovectví metodou “</a:t>
            </a:r>
            <a:r>
              <a:rPr lang="cs-CZ" dirty="0" err="1"/>
              <a:t>housing</a:t>
            </a:r>
            <a:r>
              <a:rPr lang="cs-CZ" dirty="0"/>
              <a:t> </a:t>
            </a:r>
            <a:r>
              <a:rPr lang="cs-CZ" dirty="0" err="1"/>
              <a:t>first</a:t>
            </a:r>
            <a:r>
              <a:rPr lang="cs-CZ" dirty="0" smtClean="0"/>
              <a:t>“.</a:t>
            </a:r>
          </a:p>
          <a:p>
            <a:pPr marL="914400" lvl="1" indent="-514350">
              <a:buFont typeface="+mj-lt"/>
              <a:buAutoNum type="arabicPeriod"/>
            </a:pPr>
            <a:endParaRPr lang="cs-CZ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 lvl="1" indent="-514350">
              <a:buFont typeface="+mj-lt"/>
              <a:buAutoNum type="arabicPeriod"/>
            </a:pPr>
            <a:r>
              <a:rPr lang="cs-CZ" dirty="0"/>
              <a:t>Zvýšení úrovně benešovské nemocnice, hlavně interní oddělení (personální problém, kvalita poskytované péče, sociální zázemí na pokojích), špatné vybavení technického zařízení </a:t>
            </a:r>
            <a:r>
              <a:rPr lang="cs-CZ" dirty="0" smtClean="0"/>
              <a:t>JIP.</a:t>
            </a:r>
            <a:endParaRPr lang="cs-CZ" dirty="0"/>
          </a:p>
          <a:p>
            <a:pPr marL="0" indent="0" algn="ctr">
              <a:buNone/>
            </a:pPr>
            <a:endParaRPr lang="cs-CZ" sz="6600" b="1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9004" y="0"/>
            <a:ext cx="1237796" cy="1269243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05" y="5354727"/>
            <a:ext cx="1587011" cy="1627330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4336" y="5274259"/>
            <a:ext cx="1351592" cy="1385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5611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C1. </a:t>
            </a:r>
            <a:r>
              <a:rPr lang="cs-CZ" dirty="0"/>
              <a:t>Jak dostat turisty do </a:t>
            </a:r>
            <a:r>
              <a:rPr lang="cs-CZ" dirty="0" smtClean="0"/>
              <a:t>Benešova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 algn="just">
              <a:buNone/>
            </a:pPr>
            <a:r>
              <a:rPr lang="cs-CZ" b="1" i="1" dirty="0">
                <a:solidFill>
                  <a:srgbClr val="FF0000"/>
                </a:solidFill>
              </a:rPr>
              <a:t>Závěr:</a:t>
            </a:r>
            <a:r>
              <a:rPr lang="cs-CZ" i="1" dirty="0">
                <a:solidFill>
                  <a:srgbClr val="FF0000"/>
                </a:solidFill>
              </a:rPr>
              <a:t> </a:t>
            </a:r>
            <a:r>
              <a:rPr lang="cs-CZ" i="1" dirty="0">
                <a:solidFill>
                  <a:srgbClr val="FF0000"/>
                </a:solidFill>
                <a:sym typeface="Wingdings" panose="05000000000000000000" pitchFamily="2" charset="2"/>
              </a:rPr>
              <a:t></a:t>
            </a:r>
            <a:r>
              <a:rPr lang="cs-CZ" i="1" dirty="0">
                <a:solidFill>
                  <a:srgbClr val="FF0000"/>
                </a:solidFill>
              </a:rPr>
              <a:t> Splněno, KIC s</a:t>
            </a:r>
            <a:r>
              <a:rPr lang="cs-CZ" i="1" dirty="0" smtClean="0">
                <a:solidFill>
                  <a:srgbClr val="FF0000"/>
                </a:solidFill>
              </a:rPr>
              <a:t>. r. o</a:t>
            </a:r>
            <a:r>
              <a:rPr lang="cs-CZ" i="1" dirty="0">
                <a:solidFill>
                  <a:srgbClr val="FF0000"/>
                </a:solidFill>
              </a:rPr>
              <a:t>. na návštěvníky města cílí jak pomocí přímých marketingových nástrojů tak i nepřímou formou, která přestože není primárně zaměřena na návštěvníky města, je turisty více než využívána. </a:t>
            </a:r>
          </a:p>
          <a:p>
            <a:pPr algn="just"/>
            <a:r>
              <a:rPr lang="cs-CZ" dirty="0"/>
              <a:t>Vzhledem k tomu, že turisté v dnešní době přijíždějí za poznáním, je jim </a:t>
            </a:r>
            <a:r>
              <a:rPr lang="cs-CZ" b="1" dirty="0"/>
              <a:t>poznání benešovského regionu umožněno formou zážitku</a:t>
            </a:r>
            <a:r>
              <a:rPr lang="cs-CZ" dirty="0"/>
              <a:t>. </a:t>
            </a:r>
            <a:endParaRPr lang="cs-CZ" dirty="0" smtClean="0"/>
          </a:p>
          <a:p>
            <a:pPr algn="just"/>
            <a:r>
              <a:rPr lang="cs-CZ" dirty="0" smtClean="0"/>
              <a:t>Z</a:t>
            </a:r>
            <a:r>
              <a:rPr lang="cs-CZ" dirty="0"/>
              <a:t> tohoto pohledu je důležité </a:t>
            </a:r>
            <a:r>
              <a:rPr lang="cs-CZ" b="1" dirty="0"/>
              <a:t>propojení kultury a cestovního ruchu</a:t>
            </a:r>
            <a:r>
              <a:rPr lang="cs-CZ" dirty="0"/>
              <a:t>. Přestože jsou </a:t>
            </a:r>
            <a:r>
              <a:rPr lang="cs-CZ" b="1" dirty="0"/>
              <a:t>volnočasové aktivity </a:t>
            </a:r>
            <a:r>
              <a:rPr lang="cs-CZ" dirty="0"/>
              <a:t>primárně vytvářeny pro občany města Benešov, </a:t>
            </a:r>
            <a:r>
              <a:rPr lang="cs-CZ" b="1" dirty="0"/>
              <a:t>stávají se sekundárně lákadlem cestovního ruchu a navzájem se prolínají</a:t>
            </a:r>
            <a:r>
              <a:rPr lang="cs-CZ" dirty="0"/>
              <a:t>.</a:t>
            </a:r>
          </a:p>
          <a:p>
            <a:pPr algn="just"/>
            <a:r>
              <a:rPr lang="cs-CZ" dirty="0"/>
              <a:t>Významnou aktivitou na podporu rozvoje turistického ruchu je např. letní </a:t>
            </a:r>
            <a:r>
              <a:rPr lang="cs-CZ" b="1" dirty="0"/>
              <a:t>multižánrový festival Benešov City Live</a:t>
            </a:r>
            <a:r>
              <a:rPr lang="cs-CZ" dirty="0"/>
              <a:t>, který zaznamenává až 20 000 návštěvníků v průběhu letních prázdnin. Je zájem aktivitu i nadále udržet a obohatit ji o zajímavé a oblíbené účinkující. </a:t>
            </a:r>
          </a:p>
          <a:p>
            <a:pPr algn="just"/>
            <a:r>
              <a:rPr lang="cs-CZ" dirty="0"/>
              <a:t>Pro turisty je připravována nabídka turistických balíčků a slev za poskytované služby cestovního ruchu a v přípravě je i zážitková hra – cesta městem.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58063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Benešov City live</a:t>
            </a:r>
            <a:endParaRPr lang="cs-CZ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580" y="1690181"/>
            <a:ext cx="4477235" cy="2134875"/>
          </a:xfr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580" y="4045915"/>
            <a:ext cx="3525926" cy="2350617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6982" y="4050792"/>
            <a:ext cx="3518611" cy="2345740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0641" y="1690181"/>
            <a:ext cx="3174797" cy="2116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1452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C2. Řešení </a:t>
            </a:r>
            <a:r>
              <a:rPr lang="cs-CZ" dirty="0"/>
              <a:t>problematiky bezdomovectví metodou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“</a:t>
            </a:r>
            <a:r>
              <a:rPr lang="cs-CZ" dirty="0" err="1"/>
              <a:t>housing</a:t>
            </a:r>
            <a:r>
              <a:rPr lang="cs-CZ" dirty="0"/>
              <a:t> </a:t>
            </a:r>
            <a:r>
              <a:rPr lang="cs-CZ" dirty="0" err="1"/>
              <a:t>first</a:t>
            </a:r>
            <a:r>
              <a:rPr lang="cs-CZ" dirty="0" smtClean="0"/>
              <a:t>“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cs-CZ" sz="7200" b="1" i="1" dirty="0">
                <a:solidFill>
                  <a:srgbClr val="FF0000"/>
                </a:solidFill>
              </a:rPr>
              <a:t>Závěr: </a:t>
            </a:r>
            <a:r>
              <a:rPr lang="cs-CZ" sz="7200" b="1" i="1" dirty="0">
                <a:solidFill>
                  <a:srgbClr val="FF0000"/>
                </a:solidFill>
                <a:sym typeface="Wingdings" panose="05000000000000000000" pitchFamily="2" charset="2"/>
              </a:rPr>
              <a:t></a:t>
            </a:r>
            <a:r>
              <a:rPr lang="cs-CZ" sz="7200" b="1" i="1" dirty="0">
                <a:solidFill>
                  <a:srgbClr val="FF0000"/>
                </a:solidFill>
              </a:rPr>
              <a:t> </a:t>
            </a:r>
            <a:r>
              <a:rPr lang="cs-CZ" sz="7200" i="1" dirty="0">
                <a:solidFill>
                  <a:srgbClr val="FF0000"/>
                </a:solidFill>
              </a:rPr>
              <a:t>Město v oblasti bezdomovectví uplatňuje jiné metody sociální práce</a:t>
            </a:r>
            <a:r>
              <a:rPr lang="cs-CZ" sz="7700" i="1" dirty="0">
                <a:solidFill>
                  <a:srgbClr val="FF0000"/>
                </a:solidFill>
              </a:rPr>
              <a:t>.</a:t>
            </a:r>
          </a:p>
          <a:p>
            <a:pPr algn="just"/>
            <a:r>
              <a:rPr lang="cs-CZ" sz="7200" dirty="0"/>
              <a:t>OSVZ se problematikou bezdomovectví intenzivně zabývá, obvykle je tato problematika součástí komplexních řešení situace klienta, kdy bezdomovectví je následkem či příčinou problematického postavení klienta. </a:t>
            </a:r>
          </a:p>
          <a:p>
            <a:pPr algn="just"/>
            <a:r>
              <a:rPr lang="cs-CZ" sz="7200" dirty="0"/>
              <a:t>Tato metoda v </a:t>
            </a:r>
            <a:r>
              <a:rPr lang="cs-CZ" sz="7200" dirty="0" smtClean="0"/>
              <a:t>tuto </a:t>
            </a:r>
            <a:r>
              <a:rPr lang="cs-CZ" sz="7200" dirty="0"/>
              <a:t>chvíli </a:t>
            </a:r>
            <a:r>
              <a:rPr lang="cs-CZ" sz="7200" b="1" dirty="0"/>
              <a:t>není metodou vhodnou pro implementaci v prostředí města Benešov</a:t>
            </a:r>
            <a:r>
              <a:rPr lang="cs-CZ" sz="7200" dirty="0"/>
              <a:t>. Potřeba bydlení pro klienty je </a:t>
            </a:r>
            <a:r>
              <a:rPr lang="cs-CZ" sz="7200" b="1" dirty="0"/>
              <a:t>řešena individuálně dle posouzení situace klienta </a:t>
            </a:r>
            <a:r>
              <a:rPr lang="cs-CZ" sz="7200" b="1" dirty="0" smtClean="0"/>
              <a:t>a </a:t>
            </a:r>
            <a:r>
              <a:rPr lang="cs-CZ" sz="7200" b="1" dirty="0"/>
              <a:t>komunikace s ním.</a:t>
            </a:r>
            <a:r>
              <a:rPr lang="cs-CZ" sz="7200" dirty="0"/>
              <a:t> Tedy zejména prostřednictvím ubytoven, azylového domu, noclehárny, </a:t>
            </a:r>
            <a:r>
              <a:rPr lang="cs-CZ" sz="7200" dirty="0" smtClean="0"/>
              <a:t>či </a:t>
            </a:r>
            <a:r>
              <a:rPr lang="cs-CZ" sz="7200" dirty="0"/>
              <a:t>bytového fondu města Benešov (sociální byty).</a:t>
            </a:r>
          </a:p>
          <a:p>
            <a:pPr algn="just"/>
            <a:r>
              <a:rPr lang="cs-CZ" sz="7200" b="1" dirty="0"/>
              <a:t>Město Benešov realizuje v oblasti bydlení silnou sociální politiku </a:t>
            </a:r>
            <a:r>
              <a:rPr lang="cs-CZ" sz="7200" dirty="0"/>
              <a:t>a to zejména v domech </a:t>
            </a:r>
            <a:r>
              <a:rPr lang="cs-CZ" sz="7200" dirty="0" smtClean="0"/>
              <a:t>s </a:t>
            </a:r>
            <a:r>
              <a:rPr lang="cs-CZ" sz="7200" dirty="0"/>
              <a:t>pečovatelskou službou (DPS), 241 bytů, dále 119 bytů </a:t>
            </a:r>
            <a:r>
              <a:rPr lang="cs-CZ" sz="7200" dirty="0" smtClean="0"/>
              <a:t>rekonstruovaných </a:t>
            </a:r>
            <a:r>
              <a:rPr lang="cs-CZ" sz="7200" dirty="0"/>
              <a:t>nebo stavěných </a:t>
            </a:r>
            <a:r>
              <a:rPr lang="cs-CZ" sz="7200" dirty="0" smtClean="0"/>
              <a:t>za </a:t>
            </a:r>
            <a:r>
              <a:rPr lang="cs-CZ" sz="7200" dirty="0"/>
              <a:t>pomoci státní dotace, město má domy a byty ve velmi dobrém stavu, uvolněné </a:t>
            </a:r>
            <a:r>
              <a:rPr lang="cs-CZ" sz="7200" dirty="0" smtClean="0"/>
              <a:t>a </a:t>
            </a:r>
            <a:r>
              <a:rPr lang="cs-CZ" sz="7200" dirty="0"/>
              <a:t>rekonstruované byty jsou přidělovány na základě funkčního a ověřeného vnitřního předpisu různorodým žadatelům (senioři, samoživitelé/</a:t>
            </a:r>
            <a:r>
              <a:rPr lang="cs-CZ" sz="7200" dirty="0" err="1"/>
              <a:t>ky</a:t>
            </a:r>
            <a:r>
              <a:rPr lang="cs-CZ" sz="7200" dirty="0"/>
              <a:t>, rodiny, mladí lidé opouštějící DD atd</a:t>
            </a:r>
            <a:r>
              <a:rPr lang="cs-CZ" sz="7200" dirty="0" smtClean="0"/>
              <a:t>.). </a:t>
            </a:r>
          </a:p>
          <a:p>
            <a:pPr algn="just"/>
            <a:r>
              <a:rPr lang="cs-CZ" sz="7200" dirty="0" smtClean="0"/>
              <a:t>Město </a:t>
            </a:r>
            <a:r>
              <a:rPr lang="cs-CZ" sz="7200" dirty="0"/>
              <a:t>poskytuje silnou podporu svojí sociální prací tam, kde je to třeba, je posílena spolupráce </a:t>
            </a:r>
            <a:r>
              <a:rPr lang="cs-CZ" sz="7200" dirty="0" smtClean="0"/>
              <a:t>mezi </a:t>
            </a:r>
            <a:r>
              <a:rPr lang="cs-CZ" sz="7200" dirty="0"/>
              <a:t>odborem sociálním a správy majetku.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" y="5484967"/>
            <a:ext cx="1704442" cy="1204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9684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C3. </a:t>
            </a:r>
            <a:r>
              <a:rPr lang="cs-CZ" dirty="0"/>
              <a:t>Zvýšení úrovně benešovské </a:t>
            </a:r>
            <a:r>
              <a:rPr lang="cs-CZ" dirty="0" smtClean="0"/>
              <a:t>nemocnice (interní oddělení)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0" algn="just">
              <a:buNone/>
            </a:pPr>
            <a:r>
              <a:rPr lang="cs-CZ" b="1" dirty="0"/>
              <a:t>Zvýšení úrovně benešovské nemocnice, hlavně interní oddělení (personální problém, kvalita poskytované péče, sociální zázemí na pokojích), špatné vybavení technického zařízení </a:t>
            </a:r>
            <a:r>
              <a:rPr lang="cs-CZ" b="1" dirty="0" smtClean="0"/>
              <a:t>JIP</a:t>
            </a:r>
          </a:p>
          <a:p>
            <a:pPr marL="0" indent="0" algn="just">
              <a:buNone/>
            </a:pPr>
            <a:endParaRPr lang="cs-CZ" dirty="0"/>
          </a:p>
          <a:p>
            <a:pPr marL="0" indent="0" algn="just">
              <a:buNone/>
            </a:pPr>
            <a:r>
              <a:rPr lang="cs-CZ" b="1" i="1" dirty="0">
                <a:solidFill>
                  <a:srgbClr val="FF0000"/>
                </a:solidFill>
              </a:rPr>
              <a:t>Závěr:</a:t>
            </a:r>
            <a:r>
              <a:rPr lang="cs-CZ" i="1" dirty="0">
                <a:solidFill>
                  <a:srgbClr val="FF0000"/>
                </a:solidFill>
              </a:rPr>
              <a:t> </a:t>
            </a:r>
            <a:r>
              <a:rPr lang="cs-CZ" i="1" dirty="0">
                <a:solidFill>
                  <a:srgbClr val="FF0000"/>
                </a:solidFill>
                <a:sym typeface="Wingdings" panose="05000000000000000000" pitchFamily="2" charset="2"/>
              </a:rPr>
              <a:t></a:t>
            </a:r>
            <a:r>
              <a:rPr lang="cs-CZ" i="1" dirty="0">
                <a:solidFill>
                  <a:srgbClr val="FF0000"/>
                </a:solidFill>
              </a:rPr>
              <a:t> Splněno, Středočeský kraj zvyšuje úroveň interního oddělení benešovské nemocnice </a:t>
            </a:r>
            <a:br>
              <a:rPr lang="cs-CZ" i="1" dirty="0">
                <a:solidFill>
                  <a:srgbClr val="FF0000"/>
                </a:solidFill>
              </a:rPr>
            </a:br>
            <a:r>
              <a:rPr lang="cs-CZ" i="1" dirty="0">
                <a:solidFill>
                  <a:srgbClr val="FF0000"/>
                </a:solidFill>
              </a:rPr>
              <a:t>a to jak investicemi do rekonstrukce pavilónu tak i personální stabilizací.</a:t>
            </a:r>
          </a:p>
          <a:p>
            <a:pPr algn="just"/>
            <a:r>
              <a:rPr lang="cs-CZ" b="1" dirty="0"/>
              <a:t>Vlastníkem nemocnice je Středočeský kraj, město Benešov v této záležitosti může pouze intervenovat ve prospěch svých občanů</a:t>
            </a:r>
            <a:r>
              <a:rPr lang="cs-CZ" dirty="0"/>
              <a:t>. </a:t>
            </a:r>
          </a:p>
          <a:p>
            <a:pPr algn="just"/>
            <a:r>
              <a:rPr lang="cs-CZ" dirty="0" smtClean="0"/>
              <a:t>Interní </a:t>
            </a:r>
            <a:r>
              <a:rPr lang="cs-CZ" dirty="0"/>
              <a:t>pavilon nemocnice </a:t>
            </a:r>
            <a:r>
              <a:rPr lang="cs-CZ" b="1" dirty="0"/>
              <a:t>je v současnosti po první fázi rekonstrukce </a:t>
            </a:r>
            <a:r>
              <a:rPr lang="cs-CZ" dirty="0"/>
              <a:t>a splňuje trendy dnešní doby. Letos byla dokončena modernizace Endoskopického centra, Interních ambulancí </a:t>
            </a:r>
            <a:r>
              <a:rPr lang="cs-CZ" dirty="0" smtClean="0"/>
              <a:t>a </a:t>
            </a:r>
            <a:r>
              <a:rPr lang="cs-CZ" dirty="0"/>
              <a:t>lůžkového Neurologického oddělení. Nyní má „interna“ díky rekonstrukci nový moderní příjem a ambulance, které jsou přívětivější jak pro pacienty, tak pro přijíždějící vozy záchranné služby. Prostředí je </a:t>
            </a:r>
            <a:r>
              <a:rPr lang="cs-CZ" dirty="0" smtClean="0"/>
              <a:t>klimatizované </a:t>
            </a:r>
            <a:r>
              <a:rPr lang="cs-CZ" dirty="0"/>
              <a:t>a příjemné a odpovídá svou velikostí spádu pacientů z Benešovska. Nový je i vyvolávací systém pro pacienty. </a:t>
            </a:r>
          </a:p>
          <a:p>
            <a:pPr algn="just"/>
            <a:r>
              <a:rPr lang="cs-CZ" dirty="0" smtClean="0"/>
              <a:t>Neurologické </a:t>
            </a:r>
            <a:r>
              <a:rPr lang="cs-CZ" dirty="0"/>
              <a:t>oddělení ve třetím patře je nyní také zcela moderní. V budově se provedla kompletní rekonstrukce vody, kanalizace, elektroinstalace, ústředního vytápění, rozvodů počítačové sítě a medicinálních plynů. Pokoje pro pacienty jsou dvoulůžkové nebo jednolůžkové, s klimatizací a nově vybavené vlastním sociálním zařízením. </a:t>
            </a:r>
          </a:p>
          <a:p>
            <a:pPr algn="just"/>
            <a:r>
              <a:rPr lang="cs-CZ" dirty="0" smtClean="0"/>
              <a:t>Také </a:t>
            </a:r>
            <a:r>
              <a:rPr lang="cs-CZ" b="1" dirty="0"/>
              <a:t>personální situace je stabilizovaná </a:t>
            </a:r>
            <a:r>
              <a:rPr lang="cs-CZ" dirty="0"/>
              <a:t>a počet pochval od pacientů převyšuje počet stížností. Nemocnice se snaží postupnými kroky zlepšit prostředí. Ve druhé fázi rekonstrukce pavilonu interny budou kompletně zrekonstruována dvě patra interního lůžkového oddělení a severní část suterénu. </a:t>
            </a:r>
            <a:r>
              <a:rPr lang="cs-CZ" b="1" dirty="0"/>
              <a:t>Akce bude financována</a:t>
            </a:r>
            <a:r>
              <a:rPr lang="cs-CZ" dirty="0"/>
              <a:t> z investiční dotace jediného vlastníka nemocnice – </a:t>
            </a:r>
            <a:r>
              <a:rPr lang="cs-CZ" b="1" dirty="0"/>
              <a:t>Středočeského kraje</a:t>
            </a:r>
            <a:r>
              <a:rPr lang="cs-CZ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017574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Fotodokumentace nemocnice</a:t>
            </a:r>
            <a:endParaRPr lang="cs-CZ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260" y="1445562"/>
            <a:ext cx="3745922" cy="2497281"/>
          </a:xfr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2781" y="1445562"/>
            <a:ext cx="3745922" cy="2497281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2781" y="4098706"/>
            <a:ext cx="3745922" cy="2497281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260" y="4086219"/>
            <a:ext cx="3745922" cy="2509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784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VF 2018 – 4. 6. 2018</a:t>
            </a:r>
          </a:p>
          <a:p>
            <a:endParaRPr lang="cs-CZ" dirty="0" smtClean="0"/>
          </a:p>
          <a:p>
            <a:r>
              <a:rPr lang="cs-CZ" dirty="0" smtClean="0"/>
              <a:t>V průběhu prázdnin 2018 proběhla elektronická anketa pro ověření témat</a:t>
            </a:r>
          </a:p>
          <a:p>
            <a:endParaRPr lang="cs-CZ" dirty="0"/>
          </a:p>
          <a:p>
            <a:r>
              <a:rPr lang="cs-CZ" dirty="0" smtClean="0"/>
              <a:t>„10P“ roku 2018 bylo schváleno usnesením RM č. 945-29/2018/RM </a:t>
            </a:r>
            <a:r>
              <a:rPr lang="cs-CZ" dirty="0"/>
              <a:t>ze dne </a:t>
            </a:r>
            <a:r>
              <a:rPr lang="cs-CZ" dirty="0" smtClean="0"/>
              <a:t>5. 12. 2018 </a:t>
            </a: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6913" y="199179"/>
            <a:ext cx="1178369" cy="925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532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cs-CZ" dirty="0" smtClean="0"/>
          </a:p>
          <a:p>
            <a:pPr marL="0" indent="0" algn="ctr">
              <a:buNone/>
            </a:pPr>
            <a:r>
              <a:rPr lang="cs-CZ" b="1" cap="all" dirty="0" smtClean="0"/>
              <a:t>Benešov </a:t>
            </a:r>
          </a:p>
          <a:p>
            <a:pPr marL="0" indent="0" algn="ctr">
              <a:buNone/>
            </a:pPr>
            <a:endParaRPr lang="cs-CZ" b="1" cap="all" dirty="0" smtClean="0"/>
          </a:p>
          <a:p>
            <a:pPr marL="0" indent="0" algn="ctr">
              <a:buNone/>
            </a:pPr>
            <a:r>
              <a:rPr lang="cs-CZ" b="1" cap="all" dirty="0" smtClean="0"/>
              <a:t>naši budoucnost tvoříme společně</a:t>
            </a:r>
            <a:endParaRPr lang="cs-CZ" b="1" cap="all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1246" y="4359859"/>
            <a:ext cx="2081508" cy="1634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73661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cap="all" dirty="0"/>
              <a:t>Témata </a:t>
            </a:r>
            <a:r>
              <a:rPr lang="cs-CZ" cap="all" dirty="0" smtClean="0"/>
              <a:t>vzešlá </a:t>
            </a:r>
            <a:r>
              <a:rPr lang="cs-CZ" cap="all" dirty="0"/>
              <a:t>z VF </a:t>
            </a:r>
            <a:r>
              <a:rPr lang="cs-CZ" cap="all" dirty="0" smtClean="0"/>
              <a:t>2018</a:t>
            </a:r>
            <a:br>
              <a:rPr lang="cs-CZ" cap="all" dirty="0" smtClean="0"/>
            </a:br>
            <a:r>
              <a:rPr lang="cs-CZ" sz="2000" dirty="0" smtClean="0"/>
              <a:t>(abecedně)</a:t>
            </a:r>
            <a:endParaRPr lang="cs-CZ" sz="2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cs-CZ" dirty="0"/>
              <a:t>Doprava – řešení koncepce mobility na území </a:t>
            </a:r>
            <a:r>
              <a:rPr lang="cs-CZ" dirty="0" smtClean="0"/>
              <a:t>města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/>
              <a:t>Jak dostat turisty do Benešova</a:t>
            </a:r>
            <a:endParaRPr lang="cs-CZ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cs-CZ" dirty="0"/>
              <a:t>Obchvat města I/3 – zahloubení</a:t>
            </a:r>
            <a:endParaRPr lang="cs-CZ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cs-CZ" dirty="0"/>
              <a:t>Odstranění oranžových „kůlů“ u Žabky</a:t>
            </a:r>
            <a:endParaRPr lang="cs-CZ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cs-CZ" dirty="0"/>
              <a:t>Řešení problematiky bezdomovectví metodou “</a:t>
            </a:r>
            <a:r>
              <a:rPr lang="cs-CZ" dirty="0" err="1"/>
              <a:t>housing</a:t>
            </a:r>
            <a:r>
              <a:rPr lang="cs-CZ" dirty="0"/>
              <a:t> </a:t>
            </a:r>
            <a:r>
              <a:rPr lang="cs-CZ" dirty="0" err="1"/>
              <a:t>first</a:t>
            </a:r>
            <a:r>
              <a:rPr lang="cs-CZ" dirty="0"/>
              <a:t>“</a:t>
            </a:r>
            <a:endParaRPr lang="cs-CZ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cs-CZ" dirty="0"/>
              <a:t>Trestání majitelů psů za neuklízení po svých psech</a:t>
            </a:r>
            <a:endParaRPr lang="cs-CZ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cs-CZ" dirty="0"/>
              <a:t>Veřejně přístupná sportoviště</a:t>
            </a:r>
            <a:endParaRPr lang="cs-CZ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cs-CZ" dirty="0"/>
              <a:t>Více zeleně a péče o zeleň</a:t>
            </a:r>
            <a:endParaRPr lang="cs-CZ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cs-CZ" dirty="0"/>
              <a:t>Zlepšit komunikaci se sousedními vlastníky při realizování staveb (i cizích subjektů). Lepší vazba s městským architektem. Komunikace stavební odbor &lt;-&gt; městský architekt (urbanistická studie – soulady)</a:t>
            </a:r>
            <a:endParaRPr lang="cs-CZ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cs-CZ" dirty="0"/>
              <a:t>Zvýšení úrovně benešovské nemocnice, hlavně interní oddělení (personální problém, kvalita poskytované péče, sociální zázemí na pokojích), špatné vybavení technického zařízení </a:t>
            </a:r>
            <a:r>
              <a:rPr lang="cs-CZ" dirty="0" smtClean="0"/>
              <a:t>JIP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67415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5400" dirty="0" smtClean="0"/>
              <a:t>A. DOPRAVA</a:t>
            </a:r>
            <a:endParaRPr lang="cs-CZ" sz="54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0" lvl="1" indent="-514350">
              <a:buFont typeface="+mj-lt"/>
              <a:buAutoNum type="arabicPeriod"/>
            </a:pPr>
            <a:r>
              <a:rPr lang="cs-CZ" dirty="0" smtClean="0"/>
              <a:t>Doprava </a:t>
            </a:r>
            <a:r>
              <a:rPr lang="cs-CZ" dirty="0"/>
              <a:t>– řešení koncepce mobility na území </a:t>
            </a:r>
            <a:r>
              <a:rPr lang="cs-CZ" dirty="0" smtClean="0"/>
              <a:t>města.</a:t>
            </a:r>
          </a:p>
          <a:p>
            <a:pPr marL="914400" lvl="1" indent="-514350">
              <a:buFont typeface="+mj-lt"/>
              <a:buAutoNum type="arabicPeriod"/>
            </a:pPr>
            <a:endParaRPr lang="cs-CZ" dirty="0"/>
          </a:p>
          <a:p>
            <a:pPr marL="914400" lvl="1" indent="-514350">
              <a:buFont typeface="+mj-lt"/>
              <a:buAutoNum type="arabicPeriod"/>
            </a:pPr>
            <a:r>
              <a:rPr lang="cs-CZ" dirty="0"/>
              <a:t>Obchvat města I/3 – </a:t>
            </a:r>
            <a:r>
              <a:rPr lang="cs-CZ" dirty="0" smtClean="0"/>
              <a:t>zahloubení.</a:t>
            </a:r>
          </a:p>
          <a:p>
            <a:pPr marL="914400" lvl="1" indent="-514350">
              <a:buFont typeface="+mj-lt"/>
              <a:buAutoNum type="arabicPeriod"/>
            </a:pPr>
            <a:endParaRPr lang="cs-CZ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 lvl="1" indent="-514350">
              <a:buFont typeface="+mj-lt"/>
              <a:buAutoNum type="arabicPeriod"/>
            </a:pPr>
            <a:r>
              <a:rPr lang="cs-CZ" dirty="0"/>
              <a:t>Odstranění oranžových „kůlů“ u </a:t>
            </a:r>
            <a:r>
              <a:rPr lang="cs-CZ" dirty="0" smtClean="0"/>
              <a:t>Žabky.</a:t>
            </a:r>
            <a:endParaRPr lang="cs-CZ" dirty="0"/>
          </a:p>
          <a:p>
            <a:pPr marL="1143000" indent="-1143000" algn="ctr">
              <a:buAutoNum type="alphaUcPeriod"/>
            </a:pPr>
            <a:endParaRPr lang="cs-CZ" sz="6600" b="1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41" y="4667099"/>
            <a:ext cx="3304350" cy="3388300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2262" y="4695427"/>
            <a:ext cx="2827284" cy="2899113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4175" y="4586631"/>
            <a:ext cx="2771249" cy="2841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7417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A1. Doprava </a:t>
            </a:r>
            <a:r>
              <a:rPr lang="cs-CZ" dirty="0"/>
              <a:t>– řešení koncepce mobility na území </a:t>
            </a:r>
            <a:r>
              <a:rPr lang="cs-CZ" dirty="0" smtClean="0"/>
              <a:t>města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cs-CZ" b="1" i="1" dirty="0">
                <a:solidFill>
                  <a:srgbClr val="FF0000"/>
                </a:solidFill>
              </a:rPr>
              <a:t>Závěr:</a:t>
            </a:r>
            <a:r>
              <a:rPr lang="cs-CZ" i="1" dirty="0">
                <a:solidFill>
                  <a:srgbClr val="FF0000"/>
                </a:solidFill>
              </a:rPr>
              <a:t> Realizace opatření je </a:t>
            </a:r>
            <a:r>
              <a:rPr lang="cs-CZ" i="1" u="sng" dirty="0">
                <a:solidFill>
                  <a:srgbClr val="FF0000"/>
                </a:solidFill>
              </a:rPr>
              <a:t>v procesu</a:t>
            </a:r>
            <a:r>
              <a:rPr lang="cs-CZ" i="1" dirty="0">
                <a:solidFill>
                  <a:srgbClr val="FF0000"/>
                </a:solidFill>
              </a:rPr>
              <a:t>. Podána žádost o dotaci na tvorbu generelu dopravy</a:t>
            </a:r>
            <a:r>
              <a:rPr lang="cs-CZ" i="1" dirty="0" smtClean="0">
                <a:solidFill>
                  <a:srgbClr val="FF0000"/>
                </a:solidFill>
              </a:rPr>
              <a:t>.</a:t>
            </a:r>
          </a:p>
          <a:p>
            <a:pPr algn="just"/>
            <a:r>
              <a:rPr lang="cs-CZ" dirty="0"/>
              <a:t>S přesahem na Studii </a:t>
            </a:r>
            <a:r>
              <a:rPr lang="cs-CZ" dirty="0" smtClean="0"/>
              <a:t>mobility, tzn. že </a:t>
            </a:r>
            <a:r>
              <a:rPr lang="cs-CZ" b="1" dirty="0" smtClean="0"/>
              <a:t>bude </a:t>
            </a:r>
            <a:r>
              <a:rPr lang="cs-CZ" b="1" dirty="0"/>
              <a:t>zohledňovat všechny druhy dopravy a snažit se o jejich vyváženost a </a:t>
            </a:r>
            <a:r>
              <a:rPr lang="cs-CZ" b="1" dirty="0" smtClean="0"/>
              <a:t>provázanost.</a:t>
            </a:r>
          </a:p>
          <a:p>
            <a:pPr algn="just"/>
            <a:r>
              <a:rPr lang="cs-CZ" dirty="0"/>
              <a:t>D</a:t>
            </a:r>
            <a:r>
              <a:rPr lang="cs-CZ" dirty="0" smtClean="0"/>
              <a:t>opravu </a:t>
            </a:r>
            <a:r>
              <a:rPr lang="cs-CZ" dirty="0"/>
              <a:t>ve městě je nutné nastavit tak, aby nejenom napomáhala ekonomickému rozvoji města, ale vytvářela </a:t>
            </a:r>
            <a:r>
              <a:rPr lang="cs-CZ" b="1" dirty="0"/>
              <a:t>komplexní dopravní soustavu reflektující moderní trendy vedoucí k minimalizaci dopadů na životní prostředí a veřejné </a:t>
            </a:r>
            <a:r>
              <a:rPr lang="cs-CZ" b="1" dirty="0" smtClean="0"/>
              <a:t>zdraví.</a:t>
            </a:r>
            <a:endParaRPr lang="cs-CZ" dirty="0" smtClean="0"/>
          </a:p>
          <a:p>
            <a:pPr algn="just"/>
            <a:r>
              <a:rPr lang="cs-CZ" dirty="0"/>
              <a:t>P</a:t>
            </a:r>
            <a:r>
              <a:rPr lang="cs-CZ" dirty="0" smtClean="0"/>
              <a:t>ředpokládaná </a:t>
            </a:r>
            <a:r>
              <a:rPr lang="cs-CZ" dirty="0"/>
              <a:t>celková hodnota celého generelu dopravy přesahuje částku </a:t>
            </a:r>
            <a:r>
              <a:rPr lang="cs-CZ" b="1" dirty="0"/>
              <a:t>4 mil. </a:t>
            </a:r>
            <a:r>
              <a:rPr lang="cs-CZ" b="1" dirty="0" smtClean="0"/>
              <a:t>Kč.</a:t>
            </a:r>
            <a:r>
              <a:rPr lang="cs-CZ" dirty="0" smtClean="0"/>
              <a:t> </a:t>
            </a:r>
          </a:p>
          <a:p>
            <a:pPr algn="just"/>
            <a:r>
              <a:rPr lang="cs-CZ" dirty="0"/>
              <a:t>Ž</a:t>
            </a:r>
            <a:r>
              <a:rPr lang="cs-CZ" dirty="0" smtClean="0"/>
              <a:t>ádost </a:t>
            </a:r>
            <a:r>
              <a:rPr lang="cs-CZ" dirty="0"/>
              <a:t>o dotaci je ve schvalovacím řízením na MPSV </a:t>
            </a:r>
            <a:r>
              <a:rPr lang="cs-CZ" dirty="0" smtClean="0"/>
              <a:t>ČR. </a:t>
            </a:r>
          </a:p>
          <a:p>
            <a:pPr algn="just"/>
            <a:r>
              <a:rPr lang="cs-CZ" dirty="0"/>
              <a:t>O</a:t>
            </a:r>
            <a:r>
              <a:rPr lang="cs-CZ" dirty="0" smtClean="0"/>
              <a:t>tevře </a:t>
            </a:r>
            <a:r>
              <a:rPr lang="cs-CZ" dirty="0"/>
              <a:t>zároveň cestu k dotačním titulům připravovaných v programovacím období </a:t>
            </a:r>
            <a:r>
              <a:rPr lang="cs-CZ" dirty="0" smtClean="0"/>
              <a:t>2021–2027.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86758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A</a:t>
            </a:r>
            <a:r>
              <a:rPr lang="cs-CZ" dirty="0" smtClean="0"/>
              <a:t>2. </a:t>
            </a:r>
            <a:r>
              <a:rPr lang="cs-CZ" dirty="0"/>
              <a:t>Obchvat města I/3 – </a:t>
            </a:r>
            <a:r>
              <a:rPr lang="cs-CZ" dirty="0" smtClean="0"/>
              <a:t>zahloubení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b="1" i="1" dirty="0">
                <a:solidFill>
                  <a:srgbClr val="FF0000"/>
                </a:solidFill>
              </a:rPr>
              <a:t>Závěr:</a:t>
            </a:r>
            <a:r>
              <a:rPr lang="cs-CZ" i="1" dirty="0">
                <a:solidFill>
                  <a:srgbClr val="FF0000"/>
                </a:solidFill>
              </a:rPr>
              <a:t> </a:t>
            </a:r>
            <a:r>
              <a:rPr lang="cs-CZ" i="1" dirty="0">
                <a:solidFill>
                  <a:srgbClr val="FF0000"/>
                </a:solidFill>
                <a:sym typeface="Wingdings" panose="05000000000000000000" pitchFamily="2" charset="2"/>
              </a:rPr>
              <a:t></a:t>
            </a:r>
            <a:r>
              <a:rPr lang="cs-CZ" i="1" dirty="0">
                <a:solidFill>
                  <a:srgbClr val="FF0000"/>
                </a:solidFill>
              </a:rPr>
              <a:t> Opatření nelze realizovat. Nicméně město v této investici podniká řadu intervencí</a:t>
            </a:r>
            <a:r>
              <a:rPr lang="cs-CZ" i="1" dirty="0" smtClean="0">
                <a:solidFill>
                  <a:srgbClr val="FF0000"/>
                </a:solidFill>
              </a:rPr>
              <a:t>.</a:t>
            </a:r>
          </a:p>
          <a:p>
            <a:r>
              <a:rPr lang="cs-CZ" dirty="0"/>
              <a:t>I</a:t>
            </a:r>
            <a:r>
              <a:rPr lang="cs-CZ" dirty="0" smtClean="0"/>
              <a:t>nvestorem </a:t>
            </a:r>
            <a:r>
              <a:rPr lang="cs-CZ" dirty="0"/>
              <a:t>stavby je ŘSD, </a:t>
            </a:r>
            <a:r>
              <a:rPr lang="cs-CZ" b="1" dirty="0"/>
              <a:t>město s investorem spolupracuje</a:t>
            </a:r>
            <a:r>
              <a:rPr lang="cs-CZ" dirty="0"/>
              <a:t> a poskytuje maximální </a:t>
            </a:r>
            <a:r>
              <a:rPr lang="cs-CZ" dirty="0" smtClean="0"/>
              <a:t>součinnost.</a:t>
            </a: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291" y="3663085"/>
            <a:ext cx="7015277" cy="3507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4504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A3. Odstranění </a:t>
            </a:r>
            <a:r>
              <a:rPr lang="cs-CZ" dirty="0"/>
              <a:t>oranžových „kůlů“ u </a:t>
            </a:r>
            <a:r>
              <a:rPr lang="cs-CZ" dirty="0" smtClean="0"/>
              <a:t>Žabky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cs-CZ" b="1" i="1" dirty="0">
                <a:solidFill>
                  <a:srgbClr val="FF0000"/>
                </a:solidFill>
              </a:rPr>
              <a:t>Závěr:</a:t>
            </a:r>
            <a:r>
              <a:rPr lang="cs-CZ" i="1" dirty="0">
                <a:solidFill>
                  <a:srgbClr val="FF0000"/>
                </a:solidFill>
              </a:rPr>
              <a:t> </a:t>
            </a:r>
            <a:r>
              <a:rPr lang="cs-CZ" i="1" dirty="0">
                <a:solidFill>
                  <a:srgbClr val="FF0000"/>
                </a:solidFill>
                <a:sym typeface="Wingdings" panose="05000000000000000000" pitchFamily="2" charset="2"/>
              </a:rPr>
              <a:t></a:t>
            </a:r>
            <a:r>
              <a:rPr lang="cs-CZ" i="1" dirty="0">
                <a:solidFill>
                  <a:srgbClr val="FF0000"/>
                </a:solidFill>
              </a:rPr>
              <a:t> Opatření nelze realizovat s ohledem na bezpečnost chodců</a:t>
            </a:r>
            <a:r>
              <a:rPr lang="cs-CZ" i="1" dirty="0" smtClean="0">
                <a:solidFill>
                  <a:srgbClr val="FF0000"/>
                </a:solidFill>
              </a:rPr>
              <a:t>. Nicméně došlo k </a:t>
            </a:r>
            <a:r>
              <a:rPr lang="cs-CZ" i="1" smtClean="0">
                <a:solidFill>
                  <a:srgbClr val="FF0000"/>
                </a:solidFill>
              </a:rPr>
              <a:t>posunu sloupků.</a:t>
            </a:r>
            <a:endParaRPr lang="cs-CZ" i="1" dirty="0">
              <a:solidFill>
                <a:srgbClr val="FF0000"/>
              </a:solidFill>
            </a:endParaRPr>
          </a:p>
          <a:p>
            <a:pPr algn="just"/>
            <a:r>
              <a:rPr lang="cs-CZ" dirty="0"/>
              <a:t>O</a:t>
            </a:r>
            <a:r>
              <a:rPr lang="cs-CZ" dirty="0" smtClean="0"/>
              <a:t>patření </a:t>
            </a:r>
            <a:r>
              <a:rPr lang="cs-CZ" dirty="0"/>
              <a:t>bylo instalováno </a:t>
            </a:r>
            <a:r>
              <a:rPr lang="cs-CZ" b="1" dirty="0"/>
              <a:t>na základě požadavku Policie </a:t>
            </a:r>
            <a:r>
              <a:rPr lang="cs-CZ" b="1" dirty="0" smtClean="0"/>
              <a:t>ČR.</a:t>
            </a:r>
            <a:r>
              <a:rPr lang="cs-CZ" dirty="0" smtClean="0"/>
              <a:t> </a:t>
            </a:r>
          </a:p>
          <a:p>
            <a:pPr algn="just"/>
            <a:r>
              <a:rPr lang="cs-CZ" dirty="0" smtClean="0"/>
              <a:t>Dne </a:t>
            </a:r>
            <a:r>
              <a:rPr lang="cs-CZ" dirty="0"/>
              <a:t>26</a:t>
            </a:r>
            <a:r>
              <a:rPr lang="cs-CZ" dirty="0" smtClean="0"/>
              <a:t>. 10. 2018 </a:t>
            </a:r>
            <a:r>
              <a:rPr lang="cs-CZ" dirty="0"/>
              <a:t>podalo město Benešov žádost o stanovení místní úpravy provozu, v rámci které byl zahrnut požadavek </a:t>
            </a:r>
            <a:r>
              <a:rPr lang="cs-CZ" dirty="0" smtClean="0"/>
              <a:t>na </a:t>
            </a:r>
            <a:r>
              <a:rPr lang="cs-CZ" b="1" dirty="0"/>
              <a:t>přesun oranžových flexibilních sloupků až k přechodu pro chodce před </a:t>
            </a:r>
            <a:r>
              <a:rPr lang="cs-CZ" b="1" dirty="0" smtClean="0"/>
              <a:t>muzeem </a:t>
            </a:r>
            <a:r>
              <a:rPr lang="cs-CZ" b="1" dirty="0"/>
              <a:t>umění</a:t>
            </a:r>
            <a:r>
              <a:rPr lang="cs-CZ" dirty="0"/>
              <a:t>, </a:t>
            </a:r>
            <a:r>
              <a:rPr lang="cs-CZ" dirty="0" smtClean="0"/>
              <a:t>aby </a:t>
            </a:r>
            <a:r>
              <a:rPr lang="cs-CZ" dirty="0"/>
              <a:t>bylo zamezeno vjíždění na chodník přes přechod, což není v souladu se zásadami bezpečnosti silničního provozu a docházelo zde k ohrožování </a:t>
            </a:r>
            <a:r>
              <a:rPr lang="cs-CZ" dirty="0" smtClean="0"/>
              <a:t>pěších. </a:t>
            </a:r>
          </a:p>
          <a:p>
            <a:pPr algn="just"/>
            <a:r>
              <a:rPr lang="cs-CZ" dirty="0" smtClean="0"/>
              <a:t>Dne </a:t>
            </a:r>
            <a:r>
              <a:rPr lang="cs-CZ" dirty="0"/>
              <a:t>17. 1. 2019 byla úprava </a:t>
            </a:r>
            <a:r>
              <a:rPr lang="cs-CZ" dirty="0" smtClean="0"/>
              <a:t>stanovena. 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31096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4400" dirty="0"/>
              <a:t>B. VEŘEJNÁ PROSTRANSTVÍ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0" lvl="1" indent="-514350">
              <a:buFont typeface="+mj-lt"/>
              <a:buAutoNum type="arabicPeriod"/>
            </a:pPr>
            <a:r>
              <a:rPr lang="cs-CZ" dirty="0"/>
              <a:t>Více zeleně a péče o </a:t>
            </a:r>
            <a:r>
              <a:rPr lang="cs-CZ" dirty="0" smtClean="0"/>
              <a:t>zeleň.</a:t>
            </a:r>
            <a:endParaRPr lang="cs-CZ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 lvl="1" indent="-514350">
              <a:buFont typeface="+mj-lt"/>
              <a:buAutoNum type="arabicPeriod"/>
            </a:pPr>
            <a:r>
              <a:rPr lang="cs-CZ" dirty="0"/>
              <a:t>Veřejně přístupná </a:t>
            </a:r>
            <a:r>
              <a:rPr lang="cs-CZ" dirty="0" smtClean="0"/>
              <a:t>sportoviště.</a:t>
            </a:r>
            <a:endParaRPr lang="cs-CZ" dirty="0"/>
          </a:p>
          <a:p>
            <a:pPr marL="914400" lvl="1" indent="-514350">
              <a:buFont typeface="+mj-lt"/>
              <a:buAutoNum type="arabicPeriod"/>
            </a:pPr>
            <a:r>
              <a:rPr lang="cs-CZ" dirty="0"/>
              <a:t>Trestání majitelů psů za neuklízení po svých </a:t>
            </a:r>
            <a:r>
              <a:rPr lang="cs-CZ" dirty="0" smtClean="0"/>
              <a:t>psech.</a:t>
            </a:r>
            <a:endParaRPr lang="cs-CZ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 lvl="1" indent="-514350">
              <a:buFont typeface="+mj-lt"/>
              <a:buAutoNum type="arabicPeriod"/>
            </a:pPr>
            <a:r>
              <a:rPr lang="cs-CZ" dirty="0"/>
              <a:t>Zlepšit komunikaci se sousedními vlastníky při realizování staveb (i cizích subjektů). Lepší vazba s městským architektem. Komunikace stavební odbor &lt;-&gt; městský architekt (urbanistická studie – soulady</a:t>
            </a:r>
            <a:r>
              <a:rPr lang="cs-CZ" dirty="0" smtClean="0"/>
              <a:t>).</a:t>
            </a:r>
            <a:endParaRPr lang="cs-CZ" dirty="0"/>
          </a:p>
          <a:p>
            <a:pPr marL="1143000" indent="-1143000" algn="ctr">
              <a:buAutoNum type="alphaUcPeriod"/>
            </a:pPr>
            <a:endParaRPr lang="cs-CZ" sz="6600" b="1" dirty="0"/>
          </a:p>
        </p:txBody>
      </p:sp>
    </p:spTree>
    <p:extLst>
      <p:ext uri="{BB962C8B-B14F-4D97-AF65-F5344CB8AC3E}">
        <p14:creationId xmlns:p14="http://schemas.microsoft.com/office/powerpoint/2010/main" val="3716444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B1. </a:t>
            </a:r>
            <a:r>
              <a:rPr lang="cs-CZ" dirty="0"/>
              <a:t>Více zeleně a péče o </a:t>
            </a:r>
            <a:r>
              <a:rPr lang="cs-CZ" dirty="0" smtClean="0"/>
              <a:t>zeleň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marL="0" indent="0" algn="just">
              <a:buNone/>
            </a:pPr>
            <a:r>
              <a:rPr lang="cs-CZ" sz="8000" b="1" i="1" dirty="0">
                <a:solidFill>
                  <a:srgbClr val="FF0000"/>
                </a:solidFill>
              </a:rPr>
              <a:t>Závěr: </a:t>
            </a:r>
            <a:r>
              <a:rPr lang="cs-CZ" sz="8000" i="1" dirty="0">
                <a:solidFill>
                  <a:srgbClr val="FF0000"/>
                </a:solidFill>
              </a:rPr>
              <a:t>Realizace opatření je v procesu. Podána žádost o dotaci na tvorbu generelu veřejné zeleně. </a:t>
            </a:r>
          </a:p>
          <a:p>
            <a:pPr algn="just"/>
            <a:r>
              <a:rPr lang="cs-CZ" sz="8000" dirty="0"/>
              <a:t>J</a:t>
            </a:r>
            <a:r>
              <a:rPr lang="cs-CZ" sz="8000" dirty="0" smtClean="0"/>
              <a:t>edná </a:t>
            </a:r>
            <a:r>
              <a:rPr lang="cs-CZ" sz="8000" dirty="0"/>
              <a:t>se o ucelený koncepční materiál dalšího rozvoje zeleně a následné </a:t>
            </a:r>
            <a:r>
              <a:rPr lang="cs-CZ" sz="8000" dirty="0" smtClean="0"/>
              <a:t>údržby.</a:t>
            </a:r>
            <a:endParaRPr lang="cs-CZ" sz="8000" dirty="0"/>
          </a:p>
          <a:p>
            <a:pPr algn="just"/>
            <a:r>
              <a:rPr lang="cs-CZ" sz="8000" dirty="0"/>
              <a:t>C</a:t>
            </a:r>
            <a:r>
              <a:rPr lang="cs-CZ" sz="8000" dirty="0" smtClean="0"/>
              <a:t>ílem je </a:t>
            </a:r>
            <a:r>
              <a:rPr lang="cs-CZ" sz="8000" dirty="0"/>
              <a:t>nastavit kvalitativní aspekty zeleně podporující </a:t>
            </a:r>
            <a:r>
              <a:rPr lang="cs-CZ" sz="8000" b="1" dirty="0"/>
              <a:t>vznik živých </a:t>
            </a:r>
            <a:r>
              <a:rPr lang="cs-CZ" sz="8000" b="1" dirty="0" smtClean="0"/>
              <a:t>atraktivních a </a:t>
            </a:r>
            <a:r>
              <a:rPr lang="cs-CZ" sz="8000" b="1" dirty="0"/>
              <a:t>udržitelných veřejných prostranství, které budou podporovat generační sounáležitost v rodinách, vytvářet podmínky pro zdravé městské prostředí a zdravý životní </a:t>
            </a:r>
            <a:r>
              <a:rPr lang="cs-CZ" sz="8000" b="1" dirty="0" smtClean="0"/>
              <a:t>styl.</a:t>
            </a:r>
            <a:endParaRPr lang="cs-CZ" sz="8000" b="1" dirty="0"/>
          </a:p>
          <a:p>
            <a:pPr algn="just"/>
            <a:r>
              <a:rPr lang="cs-CZ" sz="8000" dirty="0"/>
              <a:t>P</a:t>
            </a:r>
            <a:r>
              <a:rPr lang="cs-CZ" sz="8000" dirty="0" smtClean="0"/>
              <a:t>ředpokládaná </a:t>
            </a:r>
            <a:r>
              <a:rPr lang="cs-CZ" sz="8000" dirty="0"/>
              <a:t>celková hodnota je odhadnuta na necelý </a:t>
            </a:r>
            <a:r>
              <a:rPr lang="cs-CZ" sz="8000" b="1" dirty="0"/>
              <a:t>1 mil. </a:t>
            </a:r>
            <a:r>
              <a:rPr lang="cs-CZ" sz="8000" b="1" dirty="0" smtClean="0"/>
              <a:t>Kč.</a:t>
            </a:r>
            <a:r>
              <a:rPr lang="cs-CZ" sz="8000" dirty="0" smtClean="0"/>
              <a:t> </a:t>
            </a:r>
            <a:endParaRPr lang="cs-CZ" sz="8000" dirty="0"/>
          </a:p>
          <a:p>
            <a:pPr algn="just"/>
            <a:r>
              <a:rPr lang="cs-CZ" sz="8000" dirty="0"/>
              <a:t>Ž</a:t>
            </a:r>
            <a:r>
              <a:rPr lang="cs-CZ" sz="8000" dirty="0" smtClean="0"/>
              <a:t>ádost </a:t>
            </a:r>
            <a:r>
              <a:rPr lang="cs-CZ" sz="8000" dirty="0"/>
              <a:t>o dotaci je ve schvalovacím řízení na MPSV </a:t>
            </a:r>
            <a:r>
              <a:rPr lang="cs-CZ" sz="8000" dirty="0" smtClean="0"/>
              <a:t>ČR.</a:t>
            </a:r>
            <a:endParaRPr lang="cs-CZ" sz="8000" dirty="0"/>
          </a:p>
          <a:p>
            <a:pPr algn="just"/>
            <a:r>
              <a:rPr lang="cs-CZ" sz="8000" dirty="0"/>
              <a:t>T</a:t>
            </a:r>
            <a:r>
              <a:rPr lang="cs-CZ" sz="8000" dirty="0" smtClean="0"/>
              <a:t>vorba </a:t>
            </a:r>
            <a:r>
              <a:rPr lang="cs-CZ" sz="8000" dirty="0"/>
              <a:t>koncepčního materiálu </a:t>
            </a:r>
            <a:r>
              <a:rPr lang="cs-CZ" sz="8000" dirty="0" smtClean="0"/>
              <a:t>otevře </a:t>
            </a:r>
            <a:r>
              <a:rPr lang="cs-CZ" sz="8000" dirty="0"/>
              <a:t>zároveň cestu k dotačním titulům připravovaných v programovacím období </a:t>
            </a:r>
            <a:r>
              <a:rPr lang="cs-CZ" sz="8000" dirty="0" smtClean="0"/>
              <a:t>2021–2027.</a:t>
            </a:r>
            <a:endParaRPr lang="cs-CZ" sz="8000" dirty="0"/>
          </a:p>
          <a:p>
            <a:pPr algn="just"/>
            <a:r>
              <a:rPr lang="cs-CZ" sz="8000" dirty="0"/>
              <a:t>P</a:t>
            </a:r>
            <a:r>
              <a:rPr lang="cs-CZ" sz="8000" dirty="0" smtClean="0"/>
              <a:t>éče </a:t>
            </a:r>
            <a:r>
              <a:rPr lang="cs-CZ" sz="8000" dirty="0"/>
              <a:t>o zeleň je zajišťována jednak Technickými </a:t>
            </a:r>
            <a:r>
              <a:rPr lang="cs-CZ" sz="8000" dirty="0" smtClean="0"/>
              <a:t>službami Benešov </a:t>
            </a:r>
            <a:r>
              <a:rPr lang="cs-CZ" sz="8000" dirty="0"/>
              <a:t>a jednak odbornými </a:t>
            </a:r>
            <a:r>
              <a:rPr lang="cs-CZ" sz="8000" dirty="0" smtClean="0"/>
              <a:t>firmami.</a:t>
            </a:r>
            <a:endParaRPr lang="cs-CZ" sz="8000" dirty="0"/>
          </a:p>
          <a:p>
            <a:pPr algn="just"/>
            <a:r>
              <a:rPr lang="cs-CZ" sz="8000" dirty="0"/>
              <a:t>Na MěÚ Benešov by měla vzniknout pozice „městského zahradníka“, který bude jednak participovat na vytváření výše zmíněného generelu veřejné zeleně a jednak bude koordinovat rozvoj a údržbu veřejné zeleně ve městě.</a:t>
            </a:r>
          </a:p>
          <a:p>
            <a:pPr marL="0" indent="0">
              <a:buNone/>
            </a:pPr>
            <a:endParaRPr lang="cs-CZ" sz="6400" dirty="0"/>
          </a:p>
        </p:txBody>
      </p:sp>
    </p:spTree>
    <p:extLst>
      <p:ext uri="{BB962C8B-B14F-4D97-AF65-F5344CB8AC3E}">
        <p14:creationId xmlns:p14="http://schemas.microsoft.com/office/powerpoint/2010/main" val="4014048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nesov1_3">
  <a:themeElements>
    <a:clrScheme name="Benešov">
      <a:dk1>
        <a:srgbClr val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1F497D"/>
      </a:hlink>
      <a:folHlink>
        <a:srgbClr val="548DD4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benesov1_3 (1)</Template>
  <TotalTime>611</TotalTime>
  <Words>548</Words>
  <Application>Microsoft Office PowerPoint</Application>
  <PresentationFormat>Předvádění na obrazovce (4:3)</PresentationFormat>
  <Paragraphs>108</Paragraphs>
  <Slides>20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20</vt:i4>
      </vt:variant>
    </vt:vector>
  </HeadingPairs>
  <TitlesOfParts>
    <vt:vector size="25" baseType="lpstr">
      <vt:lpstr>Arial</vt:lpstr>
      <vt:lpstr>Calibri</vt:lpstr>
      <vt:lpstr>Times New Roman</vt:lpstr>
      <vt:lpstr>Wingdings</vt:lpstr>
      <vt:lpstr>benesov1_3</vt:lpstr>
      <vt:lpstr>VYPOŘÁDÁNÍ   VEŘEJNÉHO FÓRA 2018</vt:lpstr>
      <vt:lpstr>Prezentace aplikace PowerPoint</vt:lpstr>
      <vt:lpstr>Témata vzešlá z VF 2018 (abecedně)</vt:lpstr>
      <vt:lpstr>A. DOPRAVA</vt:lpstr>
      <vt:lpstr>A1. Doprava – řešení koncepce mobility na území města</vt:lpstr>
      <vt:lpstr>A2. Obchvat města I/3 – zahloubení</vt:lpstr>
      <vt:lpstr>A3. Odstranění oranžových „kůlů“ u Žabky</vt:lpstr>
      <vt:lpstr>B. VEŘEJNÁ PROSTRANSTVÍ</vt:lpstr>
      <vt:lpstr>B1. Více zeleně a péče o zeleň</vt:lpstr>
      <vt:lpstr>B2. Veřejně přístupná sportoviště </vt:lpstr>
      <vt:lpstr>Fotodokumentace a vizualizace</vt:lpstr>
      <vt:lpstr>B3. Trestání majitelů psů za neuklízení po svých psech</vt:lpstr>
      <vt:lpstr>B4. Zlepšit komunikaci se sousedními vlastníky při realizování staveb. Lepší vazba s městským architektem. </vt:lpstr>
      <vt:lpstr>C. SPOLEČNOST</vt:lpstr>
      <vt:lpstr>C1. Jak dostat turisty do Benešova</vt:lpstr>
      <vt:lpstr> Benešov City live</vt:lpstr>
      <vt:lpstr>C2. Řešení problematiky bezdomovectví metodou  “housing first“</vt:lpstr>
      <vt:lpstr>C3. Zvýšení úrovně benešovské nemocnice (interní oddělení)</vt:lpstr>
      <vt:lpstr>Fotodokumentace nemocnice</vt:lpstr>
      <vt:lpstr>Prezentace aplikace PowerPoint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Iva Lajpertová</dc:creator>
  <cp:lastModifiedBy>Iva Lajpertová</cp:lastModifiedBy>
  <cp:revision>44</cp:revision>
  <cp:lastPrinted>2019-09-20T12:31:56Z</cp:lastPrinted>
  <dcterms:created xsi:type="dcterms:W3CDTF">2019-09-16T10:34:06Z</dcterms:created>
  <dcterms:modified xsi:type="dcterms:W3CDTF">2020-06-22T13:43:00Z</dcterms:modified>
</cp:coreProperties>
</file>