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48" r:id="rId1"/>
    <p:sldMasterId id="2147483649" r:id="rId2"/>
  </p:sldMasterIdLst>
  <p:notesMasterIdLst>
    <p:notesMasterId r:id="rId32"/>
  </p:notesMasterIdLst>
  <p:handoutMasterIdLst>
    <p:handoutMasterId r:id="rId33"/>
  </p:handoutMasterIdLst>
  <p:sldIdLst>
    <p:sldId id="256" r:id="rId3"/>
    <p:sldId id="435" r:id="rId4"/>
    <p:sldId id="432" r:id="rId5"/>
    <p:sldId id="450" r:id="rId6"/>
    <p:sldId id="458" r:id="rId7"/>
    <p:sldId id="456" r:id="rId8"/>
    <p:sldId id="457" r:id="rId9"/>
    <p:sldId id="460" r:id="rId10"/>
    <p:sldId id="461" r:id="rId11"/>
    <p:sldId id="463" r:id="rId12"/>
    <p:sldId id="464" r:id="rId13"/>
    <p:sldId id="465" r:id="rId14"/>
    <p:sldId id="455" r:id="rId15"/>
    <p:sldId id="466" r:id="rId16"/>
    <p:sldId id="467" r:id="rId17"/>
    <p:sldId id="468" r:id="rId18"/>
    <p:sldId id="470" r:id="rId19"/>
    <p:sldId id="471" r:id="rId20"/>
    <p:sldId id="473" r:id="rId21"/>
    <p:sldId id="474" r:id="rId22"/>
    <p:sldId id="449" r:id="rId23"/>
    <p:sldId id="451" r:id="rId24"/>
    <p:sldId id="452" r:id="rId25"/>
    <p:sldId id="453" r:id="rId26"/>
    <p:sldId id="454" r:id="rId27"/>
    <p:sldId id="447" r:id="rId28"/>
    <p:sldId id="448" r:id="rId29"/>
    <p:sldId id="428" r:id="rId30"/>
    <p:sldId id="427" r:id="rId31"/>
  </p:sldIdLst>
  <p:sldSz cx="9144000" cy="6858000" type="screen4x3"/>
  <p:notesSz cx="6864350" cy="999648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615" autoAdjust="0"/>
    <p:restoredTop sz="99885" autoAdjust="0"/>
  </p:normalViewPr>
  <p:slideViewPr>
    <p:cSldViewPr>
      <p:cViewPr>
        <p:scale>
          <a:sx n="110" d="100"/>
          <a:sy n="110" d="100"/>
        </p:scale>
        <p:origin x="-1170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74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49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.novak\Dropbox\CI2_mesta\Mesta_indikatory\jihlava\2019\A1_A3_JIH_2019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\Dropbox\CI2_mesta\Mesta_indikatory\jihlava\2019\A1_A3_JIH_201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.novak\Dropbox\CI2_mesta\Mesta_indikatory\jihlava\2019\A1_A3_JIH_201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.novak\Dropbox\CI2_mesta\Mesta_indikatory\jihlava\2019\A1_A3_JIH_2019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.novak\Dropbox\CI2_mesta\Mesta_indikatory\jihlava\2019\A1_A3_JIH_2019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.novak\Dropbox\CI2_mesta\Mesta_indikatory\jihlava\2019\A1_A3_JIH_2019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.novak\Dropbox\CI2_mesta\Mesta_indikatory\jihlava\2019\A1_A3_JIH_2019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.novak\Dropbox\CI2_mesta\Mesta_indikatory\jihlava\2019\A1_A3_JIH_2019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ef.novak\Dropbox\CI2_mesta\Mesta_indikatory\jihlava\2019\A1_A3_JIH_201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Jak jste spokojen(a) s vaší obcí, jako s místem, kde žijete či pracujete?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'1'!$A$4</c:f>
              <c:strCache>
                <c:ptCount val="1"/>
                <c:pt idx="0">
                  <c:v>Velmi spokojen/a</c:v>
                </c:pt>
              </c:strCache>
            </c:strRef>
          </c:tx>
          <c:spPr>
            <a:solidFill>
              <a:srgbClr val="77933C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'1'!$G$2:$K$2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'1'!$G$4:$K$4</c:f>
              <c:numCache>
                <c:formatCode>0.0\ %</c:formatCode>
                <c:ptCount val="5"/>
                <c:pt idx="0">
                  <c:v>0.17004048582995951</c:v>
                </c:pt>
                <c:pt idx="1">
                  <c:v>0.22132796780684105</c:v>
                </c:pt>
                <c:pt idx="2">
                  <c:v>0.21774193548387097</c:v>
                </c:pt>
                <c:pt idx="3">
                  <c:v>0.21031746031746032</c:v>
                </c:pt>
                <c:pt idx="4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864-47F8-9482-8CD7906D8EBE}"/>
            </c:ext>
          </c:extLst>
        </c:ser>
        <c:ser>
          <c:idx val="1"/>
          <c:order val="1"/>
          <c:tx>
            <c:strRef>
              <c:f>'1'!$A$5</c:f>
              <c:strCache>
                <c:ptCount val="1"/>
                <c:pt idx="0">
                  <c:v>Mírně spokojen/a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'1'!$G$2:$K$2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'1'!$G$5:$K$5</c:f>
              <c:numCache>
                <c:formatCode>0.0\ %</c:formatCode>
                <c:ptCount val="5"/>
                <c:pt idx="0">
                  <c:v>0.61538461538461542</c:v>
                </c:pt>
                <c:pt idx="1">
                  <c:v>0.56539235412474853</c:v>
                </c:pt>
                <c:pt idx="2">
                  <c:v>0.5</c:v>
                </c:pt>
                <c:pt idx="3">
                  <c:v>0.56150793650793651</c:v>
                </c:pt>
                <c:pt idx="4">
                  <c:v>0.54400000000000004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864-47F8-9482-8CD7906D8EBE}"/>
            </c:ext>
          </c:extLst>
        </c:ser>
        <c:ser>
          <c:idx val="2"/>
          <c:order val="2"/>
          <c:tx>
            <c:strRef>
              <c:f>'1'!$A$6</c:f>
              <c:strCache>
                <c:ptCount val="1"/>
                <c:pt idx="0">
                  <c:v>Mírně nespokojen/a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'1'!$G$2:$K$2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'1'!$G$6:$K$6</c:f>
              <c:numCache>
                <c:formatCode>0.0\ %</c:formatCode>
                <c:ptCount val="5"/>
                <c:pt idx="0">
                  <c:v>0.19028340080971659</c:v>
                </c:pt>
                <c:pt idx="1">
                  <c:v>0.17706237424547283</c:v>
                </c:pt>
                <c:pt idx="2">
                  <c:v>0.24193548387096775</c:v>
                </c:pt>
                <c:pt idx="3">
                  <c:v>0.19444444444444445</c:v>
                </c:pt>
                <c:pt idx="4">
                  <c:v>0.19800000000000001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864-47F8-9482-8CD7906D8EBE}"/>
            </c:ext>
          </c:extLst>
        </c:ser>
        <c:ser>
          <c:idx val="3"/>
          <c:order val="3"/>
          <c:tx>
            <c:strRef>
              <c:f>'1'!$A$7</c:f>
              <c:strCache>
                <c:ptCount val="1"/>
                <c:pt idx="0">
                  <c:v>Velmi nespokojen/a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D864-47F8-9482-8CD7906D8EBE}"/>
              </c:ext>
            </c:extLst>
          </c:dPt>
          <c:dLbls>
            <c:dLbl>
              <c:idx val="0"/>
              <c:layout>
                <c:manualLayout>
                  <c:x val="-1.0296035913483539E-17"/>
                  <c:y val="-1.9960079840319361E-2"/>
                </c:manualLayout>
              </c:layout>
              <c:spPr/>
              <c:txPr>
                <a:bodyPr/>
                <a:lstStyle/>
                <a:p>
                  <a:pPr>
                    <a:defRPr sz="1000" b="0" strike="noStrike" spc="-1">
                      <a:solidFill>
                        <a:srgbClr val="000000"/>
                      </a:solidFill>
                      <a:latin typeface="Calibri"/>
                      <a:ea typeface="Calibri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64-47F8-9482-8CD7906D8EBE}"/>
                </c:ext>
              </c:extLst>
            </c:dLbl>
            <c:dLbl>
              <c:idx val="1"/>
              <c:layout>
                <c:manualLayout>
                  <c:x val="2.2464337863641469E-3"/>
                  <c:y val="-2.994011976047904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864-47F8-9482-8CD7906D8EBE}"/>
                </c:ext>
              </c:extLst>
            </c:dLbl>
            <c:dLbl>
              <c:idx val="2"/>
              <c:layout>
                <c:manualLayout>
                  <c:x val="0"/>
                  <c:y val="-3.493013972055893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64-47F8-9482-8CD7906D8EBE}"/>
                </c:ext>
              </c:extLst>
            </c:dLbl>
            <c:dLbl>
              <c:idx val="3"/>
              <c:layout>
                <c:manualLayout>
                  <c:x val="-8.2368287307868312E-17"/>
                  <c:y val="-3.992015968063872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864-47F8-9482-8CD7906D8EBE}"/>
                </c:ext>
              </c:extLst>
            </c:dLbl>
            <c:dLbl>
              <c:idx val="4"/>
              <c:layout>
                <c:manualLayout>
                  <c:x val="0"/>
                  <c:y val="-3.493013972055893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64-47F8-9482-8CD7906D8E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'1'!$G$2:$K$2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'1'!$G$7:$K$7</c:f>
              <c:numCache>
                <c:formatCode>0.0\ %</c:formatCode>
                <c:ptCount val="5"/>
                <c:pt idx="0">
                  <c:v>2.4291497975708502E-2</c:v>
                </c:pt>
                <c:pt idx="1">
                  <c:v>3.6217303822937627E-2</c:v>
                </c:pt>
                <c:pt idx="2">
                  <c:v>4.0322580645161289E-2</c:v>
                </c:pt>
                <c:pt idx="3">
                  <c:v>3.3730158730158728E-2</c:v>
                </c:pt>
                <c:pt idx="4">
                  <c:v>2.8000000000000001E-2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864-47F8-9482-8CD7906D8E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53855744"/>
        <c:axId val="217617472"/>
      </c:barChart>
      <c:catAx>
        <c:axId val="253855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17617472"/>
        <c:crosses val="autoZero"/>
        <c:auto val="1"/>
        <c:lblAlgn val="ctr"/>
        <c:lblOffset val="100"/>
        <c:noMultiLvlLbl val="1"/>
      </c:catAx>
      <c:valAx>
        <c:axId val="217617472"/>
        <c:scaling>
          <c:orientation val="minMax"/>
        </c:scaling>
        <c:delete val="1"/>
        <c:axPos val="l"/>
        <c:numFmt formatCode="0%" sourceLinked="0"/>
        <c:majorTickMark val="out"/>
        <c:minorTickMark val="none"/>
        <c:tickLblPos val="nextTo"/>
        <c:crossAx val="253855744"/>
        <c:crosses val="autoZero"/>
        <c:crossBetween val="between"/>
      </c:valAx>
      <c:spPr>
        <a:noFill/>
        <a:ln w="25560"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92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zero"/>
    <c:showDLblsOverMax val="1"/>
  </c:chart>
  <c:spPr>
    <a:noFill/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Důvod cesty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2.49081511924777E-2"/>
          <c:y val="0.34805653710247297"/>
          <c:w val="0.95012142723706305"/>
          <c:h val="0.534326097930338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důvod!$A$24</c:f>
              <c:strCache>
                <c:ptCount val="1"/>
                <c:pt idx="0">
                  <c:v>Do školy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důvod!$B$23:$F$23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důvod!$B$24:$F$24</c:f>
              <c:numCache>
                <c:formatCode>0.0\ %</c:formatCode>
                <c:ptCount val="5"/>
                <c:pt idx="0">
                  <c:v>6.7851373182552494E-2</c:v>
                </c:pt>
                <c:pt idx="1">
                  <c:v>6.7293777134587604E-2</c:v>
                </c:pt>
                <c:pt idx="2">
                  <c:v>6.8942436412315899E-2</c:v>
                </c:pt>
                <c:pt idx="3">
                  <c:v>6.25E-2</c:v>
                </c:pt>
                <c:pt idx="4">
                  <c:v>4.8561151079136694E-2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FB0-4463-A717-F982378B229F}"/>
            </c:ext>
          </c:extLst>
        </c:ser>
        <c:ser>
          <c:idx val="1"/>
          <c:order val="1"/>
          <c:tx>
            <c:strRef>
              <c:f>důvod!$A$25</c:f>
              <c:strCache>
                <c:ptCount val="1"/>
                <c:pt idx="0">
                  <c:v>Do práce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důvod!$B$23:$F$23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důvod!$B$25:$F$25</c:f>
              <c:numCache>
                <c:formatCode>0.0\ %</c:formatCode>
                <c:ptCount val="5"/>
                <c:pt idx="0">
                  <c:v>0.204361873990307</c:v>
                </c:pt>
                <c:pt idx="1">
                  <c:v>0.19681620839363201</c:v>
                </c:pt>
                <c:pt idx="2">
                  <c:v>0.20080321285140601</c:v>
                </c:pt>
                <c:pt idx="3">
                  <c:v>0.18446601941747573</c:v>
                </c:pt>
                <c:pt idx="4">
                  <c:v>0.19904076738609114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FB0-4463-A717-F982378B229F}"/>
            </c:ext>
          </c:extLst>
        </c:ser>
        <c:ser>
          <c:idx val="2"/>
          <c:order val="2"/>
          <c:tx>
            <c:strRef>
              <c:f>důvod!$A$26</c:f>
              <c:strCache>
                <c:ptCount val="1"/>
                <c:pt idx="0">
                  <c:v>Rekreace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důvod!$B$23:$F$23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důvod!$B$26:$F$26</c:f>
              <c:numCache>
                <c:formatCode>0.0\ %</c:formatCode>
                <c:ptCount val="5"/>
                <c:pt idx="0">
                  <c:v>0.12277867528271399</c:v>
                </c:pt>
                <c:pt idx="1">
                  <c:v>9.4790159189580295E-2</c:v>
                </c:pt>
                <c:pt idx="2">
                  <c:v>9.1700133868808598E-2</c:v>
                </c:pt>
                <c:pt idx="3">
                  <c:v>0.12135922330097088</c:v>
                </c:pt>
                <c:pt idx="4">
                  <c:v>0.13249400479616308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FB0-4463-A717-F982378B229F}"/>
            </c:ext>
          </c:extLst>
        </c:ser>
        <c:ser>
          <c:idx val="3"/>
          <c:order val="3"/>
          <c:tx>
            <c:strRef>
              <c:f>důvod!$A$27</c:f>
              <c:strCache>
                <c:ptCount val="1"/>
                <c:pt idx="0">
                  <c:v>Nakupování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důvod!$B$23:$F$23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důvod!$B$27:$F$27</c:f>
              <c:numCache>
                <c:formatCode>0.0\ %</c:formatCode>
                <c:ptCount val="5"/>
                <c:pt idx="0">
                  <c:v>0.1421647819063</c:v>
                </c:pt>
                <c:pt idx="1">
                  <c:v>0.153400868306802</c:v>
                </c:pt>
                <c:pt idx="2">
                  <c:v>0.156626506024096</c:v>
                </c:pt>
                <c:pt idx="3">
                  <c:v>0.15169902912621358</c:v>
                </c:pt>
                <c:pt idx="4">
                  <c:v>0.15527577937649881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FB0-4463-A717-F982378B229F}"/>
            </c:ext>
          </c:extLst>
        </c:ser>
        <c:ser>
          <c:idx val="4"/>
          <c:order val="4"/>
          <c:tx>
            <c:strRef>
              <c:f>důvod!$A$28</c:f>
              <c:strCache>
                <c:ptCount val="1"/>
                <c:pt idx="0">
                  <c:v>K lékaři</c:v>
                </c:pt>
              </c:strCache>
            </c:strRef>
          </c:tx>
          <c:spPr>
            <a:solidFill>
              <a:srgbClr val="E46C0A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5FB0-4463-A717-F982378B229F}"/>
              </c:ext>
            </c:extLst>
          </c:dPt>
          <c:dLbls>
            <c:dLbl>
              <c:idx val="0"/>
              <c:layout/>
              <c:spPr/>
              <c:txPr>
                <a:bodyPr rot="-5400000"/>
                <a:lstStyle/>
                <a:p>
                  <a:pPr>
                    <a:defRPr sz="1000" b="0" strike="noStrike" spc="-1">
                      <a:solidFill>
                        <a:srgbClr val="000000"/>
                      </a:solidFill>
                      <a:latin typeface="Calibri"/>
                      <a:ea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FB0-4463-A717-F982378B22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důvod!$B$23:$F$23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důvod!$B$28:$F$28</c:f>
              <c:numCache>
                <c:formatCode>0.0\ %</c:formatCode>
                <c:ptCount val="5"/>
                <c:pt idx="1">
                  <c:v>5.57163531114327E-2</c:v>
                </c:pt>
                <c:pt idx="2">
                  <c:v>5.0870147255689398E-2</c:v>
                </c:pt>
                <c:pt idx="3">
                  <c:v>3.8228155339805822E-2</c:v>
                </c:pt>
                <c:pt idx="4">
                  <c:v>3.3573141486810551E-2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FB0-4463-A717-F982378B229F}"/>
            </c:ext>
          </c:extLst>
        </c:ser>
        <c:ser>
          <c:idx val="5"/>
          <c:order val="5"/>
          <c:tx>
            <c:strRef>
              <c:f>důvod!$A$29</c:f>
              <c:strCache>
                <c:ptCount val="1"/>
                <c:pt idx="0">
                  <c:v>Zpáteční cesta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důvod!$B$23:$F$23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důvod!$B$29:$F$29</c:f>
              <c:numCache>
                <c:formatCode>0.0\ %</c:formatCode>
                <c:ptCount val="5"/>
                <c:pt idx="0">
                  <c:v>0.46284329563812598</c:v>
                </c:pt>
                <c:pt idx="1">
                  <c:v>0.43198263386396502</c:v>
                </c:pt>
                <c:pt idx="2">
                  <c:v>0.43105756358768399</c:v>
                </c:pt>
                <c:pt idx="3">
                  <c:v>0.44174757281553401</c:v>
                </c:pt>
                <c:pt idx="4">
                  <c:v>0.43105515587529974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FB0-4463-A717-F982378B22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55793664"/>
        <c:axId val="256100608"/>
      </c:barChart>
      <c:catAx>
        <c:axId val="255793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6100608"/>
        <c:crosses val="autoZero"/>
        <c:auto val="1"/>
        <c:lblAlgn val="ctr"/>
        <c:lblOffset val="100"/>
        <c:noMultiLvlLbl val="1"/>
      </c:catAx>
      <c:valAx>
        <c:axId val="256100608"/>
        <c:scaling>
          <c:orientation val="minMax"/>
        </c:scaling>
        <c:delete val="1"/>
        <c:axPos val="l"/>
        <c:numFmt formatCode="0.0\ %" sourceLinked="0"/>
        <c:majorTickMark val="out"/>
        <c:minorTickMark val="none"/>
        <c:tickLblPos val="nextTo"/>
        <c:crossAx val="255793664"/>
        <c:crosses val="autoZero"/>
        <c:crossBetween val="between"/>
      </c:valAx>
      <c:spPr>
        <a:noFill/>
        <a:ln w="25560"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92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zero"/>
    <c:showDLblsOverMax val="1"/>
  </c:chart>
  <c:spPr>
    <a:noFill/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Způsob dopravy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3.33764394359259E-2"/>
          <c:y val="0.34398368456832101"/>
          <c:w val="0.94248414311226103"/>
          <c:h val="0.4711080897348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způsob!$B$29</c:f>
              <c:strCache>
                <c:ptCount val="1"/>
                <c:pt idx="0">
                  <c:v>Rok 2011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E52C-4B4F-AE03-559153B6D733}"/>
              </c:ext>
            </c:extLst>
          </c:dPt>
          <c:dLbls>
            <c:dLbl>
              <c:idx val="5"/>
              <c:layout/>
              <c:spPr/>
              <c:txPr>
                <a:bodyPr rot="-5400000"/>
                <a:lstStyle/>
                <a:p>
                  <a:pPr>
                    <a:defRPr sz="1000" b="0" strike="noStrike" spc="-1">
                      <a:solidFill>
                        <a:srgbClr val="000000"/>
                      </a:solidFill>
                      <a:latin typeface="Calibri"/>
                      <a:ea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2C-4B4F-AE03-559153B6D7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způsob!$A$30:$A$35</c:f>
              <c:strCache>
                <c:ptCount val="6"/>
                <c:pt idx="0">
                  <c:v>Pěšky</c:v>
                </c:pt>
                <c:pt idx="1">
                  <c:v>Na kole</c:v>
                </c:pt>
                <c:pt idx="2">
                  <c:v>Na motocyklu</c:v>
                </c:pt>
                <c:pt idx="3">
                  <c:v>Autem, taxíkem</c:v>
                </c:pt>
                <c:pt idx="4">
                  <c:v>Hromadnou dopravou</c:v>
                </c:pt>
                <c:pt idx="5">
                  <c:v>Kombinace výše uvedených</c:v>
                </c:pt>
              </c:strCache>
            </c:strRef>
          </c:cat>
          <c:val>
            <c:numRef>
              <c:f>způsob!$B$30:$B$35</c:f>
              <c:numCache>
                <c:formatCode>0.0\ %</c:formatCode>
                <c:ptCount val="6"/>
                <c:pt idx="0">
                  <c:v>0.28190630048465298</c:v>
                </c:pt>
                <c:pt idx="1">
                  <c:v>3.87722132471729E-2</c:v>
                </c:pt>
                <c:pt idx="2">
                  <c:v>9.6930533117932094E-3</c:v>
                </c:pt>
                <c:pt idx="3">
                  <c:v>0.40899999999999997</c:v>
                </c:pt>
                <c:pt idx="4">
                  <c:v>0.26100000000000001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52C-4B4F-AE03-559153B6D733}"/>
            </c:ext>
          </c:extLst>
        </c:ser>
        <c:ser>
          <c:idx val="1"/>
          <c:order val="1"/>
          <c:tx>
            <c:strRef>
              <c:f>způsob!$C$29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E52C-4B4F-AE03-559153B6D733}"/>
              </c:ext>
            </c:extLst>
          </c:dPt>
          <c:dLbls>
            <c:dLbl>
              <c:idx val="5"/>
              <c:layout/>
              <c:spPr/>
              <c:txPr>
                <a:bodyPr rot="-5400000"/>
                <a:lstStyle/>
                <a:p>
                  <a:pPr>
                    <a:defRPr sz="1000" b="0" strike="noStrike" spc="-1">
                      <a:solidFill>
                        <a:srgbClr val="000000"/>
                      </a:solidFill>
                      <a:latin typeface="Calibri"/>
                      <a:ea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52C-4B4F-AE03-559153B6D7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způsob!$A$30:$A$35</c:f>
              <c:strCache>
                <c:ptCount val="6"/>
                <c:pt idx="0">
                  <c:v>Pěšky</c:v>
                </c:pt>
                <c:pt idx="1">
                  <c:v>Na kole</c:v>
                </c:pt>
                <c:pt idx="2">
                  <c:v>Na motocyklu</c:v>
                </c:pt>
                <c:pt idx="3">
                  <c:v>Autem, taxíkem</c:v>
                </c:pt>
                <c:pt idx="4">
                  <c:v>Hromadnou dopravou</c:v>
                </c:pt>
                <c:pt idx="5">
                  <c:v>Kombinace výše uvedených</c:v>
                </c:pt>
              </c:strCache>
            </c:strRef>
          </c:cat>
          <c:val>
            <c:numRef>
              <c:f>způsob!$C$30:$C$35</c:f>
              <c:numCache>
                <c:formatCode>0.0\ %</c:formatCode>
                <c:ptCount val="6"/>
                <c:pt idx="0">
                  <c:v>0.29305354558610702</c:v>
                </c:pt>
                <c:pt idx="1">
                  <c:v>6.8017366136034693E-2</c:v>
                </c:pt>
                <c:pt idx="2">
                  <c:v>1.3024602026049201E-2</c:v>
                </c:pt>
                <c:pt idx="3">
                  <c:v>0.27062228654124498</c:v>
                </c:pt>
                <c:pt idx="4">
                  <c:v>0.35499999999999998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52C-4B4F-AE03-559153B6D733}"/>
            </c:ext>
          </c:extLst>
        </c:ser>
        <c:ser>
          <c:idx val="2"/>
          <c:order val="2"/>
          <c:tx>
            <c:strRef>
              <c:f>způsob!$D$29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způsob!$A$30:$A$35</c:f>
              <c:strCache>
                <c:ptCount val="6"/>
                <c:pt idx="0">
                  <c:v>Pěšky</c:v>
                </c:pt>
                <c:pt idx="1">
                  <c:v>Na kole</c:v>
                </c:pt>
                <c:pt idx="2">
                  <c:v>Na motocyklu</c:v>
                </c:pt>
                <c:pt idx="3">
                  <c:v>Autem, taxíkem</c:v>
                </c:pt>
                <c:pt idx="4">
                  <c:v>Hromadnou dopravou</c:v>
                </c:pt>
                <c:pt idx="5">
                  <c:v>Kombinace výše uvedených</c:v>
                </c:pt>
              </c:strCache>
            </c:strRef>
          </c:cat>
          <c:val>
            <c:numRef>
              <c:f>způsob!$D$30:$D$35</c:f>
              <c:numCache>
                <c:formatCode>0.0\ %</c:formatCode>
                <c:ptCount val="6"/>
                <c:pt idx="0">
                  <c:v>0.34762223710649698</c:v>
                </c:pt>
                <c:pt idx="1">
                  <c:v>6.5639651707970495E-2</c:v>
                </c:pt>
                <c:pt idx="2">
                  <c:v>6.0281312793034197E-3</c:v>
                </c:pt>
                <c:pt idx="3">
                  <c:v>0.29002009377093102</c:v>
                </c:pt>
                <c:pt idx="4">
                  <c:v>0.28064300066979198</c:v>
                </c:pt>
                <c:pt idx="5">
                  <c:v>1.00468854655057E-2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52C-4B4F-AE03-559153B6D733}"/>
            </c:ext>
          </c:extLst>
        </c:ser>
        <c:ser>
          <c:idx val="3"/>
          <c:order val="3"/>
          <c:tx>
            <c:strRef>
              <c:f>způsob!$E$29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E52C-4B4F-AE03-559153B6D733}"/>
              </c:ext>
            </c:extLst>
          </c:dPt>
          <c:dLbls>
            <c:dLbl>
              <c:idx val="5"/>
              <c:layout/>
              <c:spPr/>
              <c:txPr>
                <a:bodyPr rot="-5400000"/>
                <a:lstStyle/>
                <a:p>
                  <a:pPr>
                    <a:defRPr sz="1000" b="0" strike="noStrike" spc="-1">
                      <a:solidFill>
                        <a:srgbClr val="000000"/>
                      </a:solidFill>
                      <a:latin typeface="Calibri"/>
                      <a:ea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52C-4B4F-AE03-559153B6D7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způsob!$A$30:$A$35</c:f>
              <c:strCache>
                <c:ptCount val="6"/>
                <c:pt idx="0">
                  <c:v>Pěšky</c:v>
                </c:pt>
                <c:pt idx="1">
                  <c:v>Na kole</c:v>
                </c:pt>
                <c:pt idx="2">
                  <c:v>Na motocyklu</c:v>
                </c:pt>
                <c:pt idx="3">
                  <c:v>Autem, taxíkem</c:v>
                </c:pt>
                <c:pt idx="4">
                  <c:v>Hromadnou dopravou</c:v>
                </c:pt>
                <c:pt idx="5">
                  <c:v>Kombinace výše uvedených</c:v>
                </c:pt>
              </c:strCache>
            </c:strRef>
          </c:cat>
          <c:val>
            <c:numRef>
              <c:f>způsob!$E$30:$E$35</c:f>
              <c:numCache>
                <c:formatCode>0.0\ %</c:formatCode>
                <c:ptCount val="6"/>
                <c:pt idx="0">
                  <c:v>0.38592233009708737</c:v>
                </c:pt>
                <c:pt idx="1">
                  <c:v>5.8252427184466021E-2</c:v>
                </c:pt>
                <c:pt idx="2">
                  <c:v>6.6747572815533977E-3</c:v>
                </c:pt>
                <c:pt idx="3">
                  <c:v>0.2936893203883495</c:v>
                </c:pt>
                <c:pt idx="4">
                  <c:v>0.25546116504854366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52C-4B4F-AE03-559153B6D733}"/>
            </c:ext>
          </c:extLst>
        </c:ser>
        <c:ser>
          <c:idx val="4"/>
          <c:order val="4"/>
          <c:tx>
            <c:strRef>
              <c:f>způsob!$F$29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52C-4B4F-AE03-559153B6D7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způsob!$A$30:$A$35</c:f>
              <c:strCache>
                <c:ptCount val="6"/>
                <c:pt idx="0">
                  <c:v>Pěšky</c:v>
                </c:pt>
                <c:pt idx="1">
                  <c:v>Na kole</c:v>
                </c:pt>
                <c:pt idx="2">
                  <c:v>Na motocyklu</c:v>
                </c:pt>
                <c:pt idx="3">
                  <c:v>Autem, taxíkem</c:v>
                </c:pt>
                <c:pt idx="4">
                  <c:v>Hromadnou dopravou</c:v>
                </c:pt>
                <c:pt idx="5">
                  <c:v>Kombinace výše uvedených</c:v>
                </c:pt>
              </c:strCache>
            </c:strRef>
          </c:cat>
          <c:val>
            <c:numRef>
              <c:f>způsob!$F$30:$F$35</c:f>
              <c:numCache>
                <c:formatCode>0.0\ %</c:formatCode>
                <c:ptCount val="6"/>
                <c:pt idx="0">
                  <c:v>0.36952609478104381</c:v>
                </c:pt>
                <c:pt idx="1">
                  <c:v>7.4385122975404921E-2</c:v>
                </c:pt>
                <c:pt idx="2">
                  <c:v>3.5992801439712059E-3</c:v>
                </c:pt>
                <c:pt idx="3">
                  <c:v>0.3167366526694661</c:v>
                </c:pt>
                <c:pt idx="4">
                  <c:v>0.23575284943011399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52C-4B4F-AE03-559153B6D7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55794688"/>
        <c:axId val="256102336"/>
      </c:barChart>
      <c:catAx>
        <c:axId val="25579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6102336"/>
        <c:crosses val="autoZero"/>
        <c:auto val="1"/>
        <c:lblAlgn val="ctr"/>
        <c:lblOffset val="100"/>
        <c:noMultiLvlLbl val="1"/>
      </c:catAx>
      <c:valAx>
        <c:axId val="256102336"/>
        <c:scaling>
          <c:orientation val="minMax"/>
        </c:scaling>
        <c:delete val="1"/>
        <c:axPos val="l"/>
        <c:numFmt formatCode="0.0\ %" sourceLinked="0"/>
        <c:majorTickMark val="out"/>
        <c:minorTickMark val="none"/>
        <c:tickLblPos val="nextTo"/>
        <c:crossAx val="255794688"/>
        <c:crosses val="autoZero"/>
        <c:crossBetween val="between"/>
      </c:valAx>
      <c:spPr>
        <a:noFill/>
        <a:ln w="25560"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92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zero"/>
    <c:showDLblsOverMax val="1"/>
  </c:chart>
  <c:spPr>
    <a:noFill/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Udržitelnost dopravy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způsob!$A$37</c:f>
              <c:strCache>
                <c:ptCount val="1"/>
                <c:pt idx="0">
                  <c:v>Udržitelně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způsob!$B$36:$F$36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způsob!$B$37:$F$37</c:f>
              <c:numCache>
                <c:formatCode>0.0\ %</c:formatCode>
                <c:ptCount val="5"/>
                <c:pt idx="0">
                  <c:v>0.58199999999999996</c:v>
                </c:pt>
                <c:pt idx="1">
                  <c:v>0.71635311143270597</c:v>
                </c:pt>
                <c:pt idx="2">
                  <c:v>0.70094722598105597</c:v>
                </c:pt>
                <c:pt idx="3">
                  <c:v>0.69963592233009708</c:v>
                </c:pt>
                <c:pt idx="4">
                  <c:v>0.67966406718656269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915-459B-A612-34714E33B6D4}"/>
            </c:ext>
          </c:extLst>
        </c:ser>
        <c:ser>
          <c:idx val="1"/>
          <c:order val="1"/>
          <c:tx>
            <c:strRef>
              <c:f>způsob!$A$38</c:f>
              <c:strCache>
                <c:ptCount val="1"/>
                <c:pt idx="0">
                  <c:v>Neudržitelně</c:v>
                </c:pt>
              </c:strCache>
            </c:strRef>
          </c:tx>
          <c:spPr>
            <a:solidFill>
              <a:srgbClr val="D9D9D9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způsob!$B$36:$F$36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způsob!$B$38:$F$38</c:f>
              <c:numCache>
                <c:formatCode>0.0\ %</c:formatCode>
                <c:ptCount val="5"/>
                <c:pt idx="0">
                  <c:v>0.41799999999999998</c:v>
                </c:pt>
                <c:pt idx="1">
                  <c:v>0.28364688856729398</c:v>
                </c:pt>
                <c:pt idx="2">
                  <c:v>0.29905277401894398</c:v>
                </c:pt>
                <c:pt idx="3">
                  <c:v>0.30036407766990292</c:v>
                </c:pt>
                <c:pt idx="4">
                  <c:v>0.32033593281343731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915-459B-A612-34714E33B6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56790528"/>
        <c:axId val="256105216"/>
      </c:barChart>
      <c:catAx>
        <c:axId val="256790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6105216"/>
        <c:crosses val="autoZero"/>
        <c:auto val="1"/>
        <c:lblAlgn val="ctr"/>
        <c:lblOffset val="100"/>
        <c:noMultiLvlLbl val="1"/>
      </c:catAx>
      <c:valAx>
        <c:axId val="256105216"/>
        <c:scaling>
          <c:orientation val="minMax"/>
        </c:scaling>
        <c:delete val="1"/>
        <c:axPos val="l"/>
        <c:numFmt formatCode="0.0\ %" sourceLinked="0"/>
        <c:majorTickMark val="out"/>
        <c:minorTickMark val="none"/>
        <c:tickLblPos val="nextTo"/>
        <c:crossAx val="256790528"/>
        <c:crosses val="autoZero"/>
        <c:crossBetween val="between"/>
      </c:valAx>
      <c:spPr>
        <a:noFill/>
        <a:ln w="25560"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92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zero"/>
    <c:showDLblsOverMax val="1"/>
  </c:chart>
  <c:spPr>
    <a:noFill/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Průměrná délka cesty (min) dle důvodu cesty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3.6298664660522797E-2"/>
          <c:y val="0.116650173181593"/>
          <c:w val="0.93937684157733103"/>
          <c:h val="0.77276100940128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doba_cesty!$A$19:$A$23</c:f>
              <c:strCache>
                <c:ptCount val="5"/>
                <c:pt idx="0">
                  <c:v>Do školy</c:v>
                </c:pt>
                <c:pt idx="1">
                  <c:v>Do práce</c:v>
                </c:pt>
                <c:pt idx="2">
                  <c:v>Rekreace</c:v>
                </c:pt>
                <c:pt idx="3">
                  <c:v>Nakupování</c:v>
                </c:pt>
                <c:pt idx="4">
                  <c:v>K lékaři</c:v>
                </c:pt>
              </c:strCache>
            </c:strRef>
          </c:cat>
          <c:val>
            <c:numRef>
              <c:f>doba_cesty!$B$19:$B$23</c:f>
              <c:numCache>
                <c:formatCode>[$-F400]h:mm:ss\ AM/PM</c:formatCode>
                <c:ptCount val="5"/>
                <c:pt idx="0">
                  <c:v>1.93229166666667E-2</c:v>
                </c:pt>
                <c:pt idx="1">
                  <c:v>1.4718422830125E-2</c:v>
                </c:pt>
                <c:pt idx="2">
                  <c:v>2.3994799594114598E-2</c:v>
                </c:pt>
                <c:pt idx="3">
                  <c:v>1.2386950904392799E-2</c:v>
                </c:pt>
                <c:pt idx="4">
                  <c:v>1.39508928571429E-2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ECA-4357-B2CE-685E9BC7F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256794112"/>
        <c:axId val="256739008"/>
      </c:barChart>
      <c:catAx>
        <c:axId val="256794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6739008"/>
        <c:crosses val="autoZero"/>
        <c:auto val="1"/>
        <c:lblAlgn val="ctr"/>
        <c:lblOffset val="100"/>
        <c:noMultiLvlLbl val="1"/>
      </c:catAx>
      <c:valAx>
        <c:axId val="256739008"/>
        <c:scaling>
          <c:orientation val="minMax"/>
        </c:scaling>
        <c:delete val="1"/>
        <c:axPos val="l"/>
        <c:numFmt formatCode="hh:mm:ss" sourceLinked="0"/>
        <c:majorTickMark val="out"/>
        <c:minorTickMark val="none"/>
        <c:tickLblPos val="nextTo"/>
        <c:crossAx val="256794112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Průměrná délka cesty (km)</a:t>
            </a:r>
          </a:p>
        </c:rich>
      </c:tx>
      <c:layout>
        <c:manualLayout>
          <c:xMode val="edge"/>
          <c:yMode val="edge"/>
          <c:x val="0.37303125757208599"/>
          <c:y val="3.2371649250340799E-2"/>
        </c:manualLayout>
      </c:layout>
      <c:overlay val="0"/>
      <c:spPr>
        <a:noFill/>
        <a:ln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vzdál_cesty!$B$1:$F$1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vzdál_cesty!$B$2:$F$2</c:f>
              <c:numCache>
                <c:formatCode>0.0</c:formatCode>
                <c:ptCount val="5"/>
                <c:pt idx="0">
                  <c:v>8.5</c:v>
                </c:pt>
                <c:pt idx="1">
                  <c:v>6.8</c:v>
                </c:pt>
                <c:pt idx="2">
                  <c:v>5.8351627906976704</c:v>
                </c:pt>
                <c:pt idx="3">
                  <c:v>5.9478448275862101</c:v>
                </c:pt>
                <c:pt idx="4">
                  <c:v>6.0833435394978501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75-424F-9D7E-ADA942ECE6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256872960"/>
        <c:axId val="256740736"/>
      </c:barChart>
      <c:catAx>
        <c:axId val="256872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6740736"/>
        <c:crosses val="autoZero"/>
        <c:auto val="1"/>
        <c:lblAlgn val="ctr"/>
        <c:lblOffset val="100"/>
        <c:noMultiLvlLbl val="1"/>
      </c:catAx>
      <c:valAx>
        <c:axId val="256740736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256872960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Počet osob v autě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2.4847526541676077E-2"/>
          <c:y val="0.32405981562482394"/>
          <c:w val="0.9503049469166478"/>
          <c:h val="0.560308273259057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'počet osob autem'!$A$27</c:f>
              <c:strCache>
                <c:ptCount val="1"/>
                <c:pt idx="0">
                  <c:v>Samotný řidič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'počet osob autem'!$B$26:$F$26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'počet osob autem'!$B$27:$F$27</c:f>
              <c:numCache>
                <c:formatCode>0.0\ %</c:formatCode>
                <c:ptCount val="5"/>
                <c:pt idx="0">
                  <c:v>0.47969264544456602</c:v>
                </c:pt>
                <c:pt idx="1">
                  <c:v>0.39005235602094201</c:v>
                </c:pt>
                <c:pt idx="2">
                  <c:v>0.72423025435073596</c:v>
                </c:pt>
                <c:pt idx="3">
                  <c:v>0.54526748971193417</c:v>
                </c:pt>
                <c:pt idx="4">
                  <c:v>0.54089219330855021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43-47D2-9AC5-79E9B601873E}"/>
            </c:ext>
          </c:extLst>
        </c:ser>
        <c:ser>
          <c:idx val="1"/>
          <c:order val="1"/>
          <c:tx>
            <c:strRef>
              <c:f>'počet osob autem'!$A$28</c:f>
              <c:strCache>
                <c:ptCount val="1"/>
                <c:pt idx="0">
                  <c:v>Řidič a jeden spolujezdec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'počet osob autem'!$B$26:$F$26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'počet osob autem'!$B$28:$F$28</c:f>
              <c:numCache>
                <c:formatCode>0.0\ %</c:formatCode>
                <c:ptCount val="5"/>
                <c:pt idx="0">
                  <c:v>0.45115257958287602</c:v>
                </c:pt>
                <c:pt idx="1">
                  <c:v>0.43455497382198999</c:v>
                </c:pt>
                <c:pt idx="2">
                  <c:v>0.16465863453815299</c:v>
                </c:pt>
                <c:pt idx="3">
                  <c:v>0.31481481481481483</c:v>
                </c:pt>
                <c:pt idx="4">
                  <c:v>0.31784386617100374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143-47D2-9AC5-79E9B601873E}"/>
            </c:ext>
          </c:extLst>
        </c:ser>
        <c:ser>
          <c:idx val="2"/>
          <c:order val="2"/>
          <c:tx>
            <c:strRef>
              <c:f>'počet osob autem'!$A$29</c:f>
              <c:strCache>
                <c:ptCount val="1"/>
                <c:pt idx="0">
                  <c:v>Řidič a minimálně 2 spolujezdci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'počet osob autem'!$B$26:$F$26</c:f>
              <c:strCache>
                <c:ptCount val="5"/>
                <c:pt idx="0">
                  <c:v>Rok 2011</c:v>
                </c:pt>
                <c:pt idx="1">
                  <c:v>Rok 2013</c:v>
                </c:pt>
                <c:pt idx="2">
                  <c:v>Rok 2015</c:v>
                </c:pt>
                <c:pt idx="3">
                  <c:v>Rok 2017</c:v>
                </c:pt>
                <c:pt idx="4">
                  <c:v>Rok 2019</c:v>
                </c:pt>
              </c:strCache>
            </c:strRef>
          </c:cat>
          <c:val>
            <c:numRef>
              <c:f>'počet osob autem'!$B$29:$F$29</c:f>
              <c:numCache>
                <c:formatCode>0.0\ %</c:formatCode>
                <c:ptCount val="5"/>
                <c:pt idx="0">
                  <c:v>6.9154774972557606E-2</c:v>
                </c:pt>
                <c:pt idx="1">
                  <c:v>0.175392670157068</c:v>
                </c:pt>
                <c:pt idx="2">
                  <c:v>0.11111111111111099</c:v>
                </c:pt>
                <c:pt idx="3">
                  <c:v>0.13991769547325103</c:v>
                </c:pt>
                <c:pt idx="4">
                  <c:v>0.14126394052044611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143-47D2-9AC5-79E9B60187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1275904"/>
        <c:axId val="256743616"/>
      </c:barChart>
      <c:catAx>
        <c:axId val="161275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6743616"/>
        <c:crosses val="autoZero"/>
        <c:auto val="1"/>
        <c:lblAlgn val="ctr"/>
        <c:lblOffset val="100"/>
        <c:noMultiLvlLbl val="1"/>
      </c:catAx>
      <c:valAx>
        <c:axId val="256743616"/>
        <c:scaling>
          <c:orientation val="minMax"/>
        </c:scaling>
        <c:delete val="1"/>
        <c:axPos val="l"/>
        <c:numFmt formatCode="0.0\ %" sourceLinked="0"/>
        <c:majorTickMark val="out"/>
        <c:minorTickMark val="none"/>
        <c:tickLblPos val="nextTo"/>
        <c:crossAx val="161275904"/>
        <c:crosses val="autoZero"/>
        <c:crossBetween val="between"/>
      </c:valAx>
      <c:spPr>
        <a:noFill/>
        <a:ln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92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zero"/>
    <c:showDLblsOverMax val="1"/>
  </c:chart>
  <c:spPr>
    <a:noFill/>
    <a:ln>
      <a:noFill/>
    </a:ln>
  </c:sp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Pokud jízdní kolo používáte při pravidelné dojížďce za prací, zábavou či do školy, zhodnoťte z hlediska spokojenosti, prosím, následující možnosti (10 ‒ dobré, 0 ‒ špatné)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2573497555239194E-2"/>
          <c:y val="0.38296502896374202"/>
          <c:w val="0.93068020053227696"/>
          <c:h val="0.452692555245654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'16,17'!$E$46</c:f>
              <c:strCache>
                <c:ptCount val="1"/>
                <c:pt idx="0">
                  <c:v>Skóre 2013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'16,17'!$D$47:$D$50</c:f>
              <c:strCache>
                <c:ptCount val="4"/>
                <c:pt idx="0">
                  <c:v>Cyklistická infrastruktura (cyklostezky)</c:v>
                </c:pt>
                <c:pt idx="1">
                  <c:v>Hustota provozu</c:v>
                </c:pt>
                <c:pt idx="2">
                  <c:v>Parkování a úschovna kol</c:v>
                </c:pt>
                <c:pt idx="3">
                  <c:v>Bezpečnost provozu </c:v>
                </c:pt>
              </c:strCache>
            </c:strRef>
          </c:cat>
          <c:val>
            <c:numRef>
              <c:f>'16,17'!$E$47:$E$50</c:f>
              <c:numCache>
                <c:formatCode>0.0</c:formatCode>
                <c:ptCount val="4"/>
                <c:pt idx="0">
                  <c:v>6.08</c:v>
                </c:pt>
                <c:pt idx="1">
                  <c:v>5.43</c:v>
                </c:pt>
                <c:pt idx="2">
                  <c:v>4.32</c:v>
                </c:pt>
                <c:pt idx="3">
                  <c:v>4.71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76-45AB-8BCE-972451A007EF}"/>
            </c:ext>
          </c:extLst>
        </c:ser>
        <c:ser>
          <c:idx val="1"/>
          <c:order val="1"/>
          <c:tx>
            <c:strRef>
              <c:f>'16,17'!$F$46</c:f>
              <c:strCache>
                <c:ptCount val="1"/>
                <c:pt idx="0">
                  <c:v>Skóre 2015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'16,17'!$D$47:$D$50</c:f>
              <c:strCache>
                <c:ptCount val="4"/>
                <c:pt idx="0">
                  <c:v>Cyklistická infrastruktura (cyklostezky)</c:v>
                </c:pt>
                <c:pt idx="1">
                  <c:v>Hustota provozu</c:v>
                </c:pt>
                <c:pt idx="2">
                  <c:v>Parkování a úschovna kol</c:v>
                </c:pt>
                <c:pt idx="3">
                  <c:v>Bezpečnost provozu </c:v>
                </c:pt>
              </c:strCache>
            </c:strRef>
          </c:cat>
          <c:val>
            <c:numRef>
              <c:f>'16,17'!$F$47:$F$50</c:f>
              <c:numCache>
                <c:formatCode>0.0</c:formatCode>
                <c:ptCount val="4"/>
                <c:pt idx="0">
                  <c:v>6.8833333333333302</c:v>
                </c:pt>
                <c:pt idx="1">
                  <c:v>6.1396648044692697</c:v>
                </c:pt>
                <c:pt idx="2">
                  <c:v>4.0346820809248598</c:v>
                </c:pt>
                <c:pt idx="3">
                  <c:v>5.18333333333333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576-45AB-8BCE-972451A007EF}"/>
            </c:ext>
          </c:extLst>
        </c:ser>
        <c:ser>
          <c:idx val="2"/>
          <c:order val="2"/>
          <c:tx>
            <c:strRef>
              <c:f>'16,17'!$G$46</c:f>
              <c:strCache>
                <c:ptCount val="1"/>
                <c:pt idx="0">
                  <c:v>Skóre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'16,17'!$D$47:$D$50</c:f>
              <c:strCache>
                <c:ptCount val="4"/>
                <c:pt idx="0">
                  <c:v>Cyklistická infrastruktura (cyklostezky)</c:v>
                </c:pt>
                <c:pt idx="1">
                  <c:v>Hustota provozu</c:v>
                </c:pt>
                <c:pt idx="2">
                  <c:v>Parkování a úschovna kol</c:v>
                </c:pt>
                <c:pt idx="3">
                  <c:v>Bezpečnost provozu </c:v>
                </c:pt>
              </c:strCache>
            </c:strRef>
          </c:cat>
          <c:val>
            <c:numRef>
              <c:f>'16,17'!$G$47:$G$50</c:f>
              <c:numCache>
                <c:formatCode>0.0</c:formatCode>
                <c:ptCount val="4"/>
                <c:pt idx="0">
                  <c:v>6.6556291390728504</c:v>
                </c:pt>
                <c:pt idx="1">
                  <c:v>5.70860927152318</c:v>
                </c:pt>
                <c:pt idx="2">
                  <c:v>4.22</c:v>
                </c:pt>
                <c:pt idx="3">
                  <c:v>5.0529801324503296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576-45AB-8BCE-972451A007EF}"/>
            </c:ext>
          </c:extLst>
        </c:ser>
        <c:ser>
          <c:idx val="3"/>
          <c:order val="3"/>
          <c:tx>
            <c:strRef>
              <c:f>'16,17'!$H$46</c:f>
              <c:strCache>
                <c:ptCount val="1"/>
                <c:pt idx="0">
                  <c:v>Skóre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'16,17'!$D$47:$D$50</c:f>
              <c:strCache>
                <c:ptCount val="4"/>
                <c:pt idx="0">
                  <c:v>Cyklistická infrastruktura (cyklostezky)</c:v>
                </c:pt>
                <c:pt idx="1">
                  <c:v>Hustota provozu</c:v>
                </c:pt>
                <c:pt idx="2">
                  <c:v>Parkování a úschovna kol</c:v>
                </c:pt>
                <c:pt idx="3">
                  <c:v>Bezpečnost provozu </c:v>
                </c:pt>
              </c:strCache>
            </c:strRef>
          </c:cat>
          <c:val>
            <c:numRef>
              <c:f>'16,17'!$H$47:$H$50</c:f>
              <c:numCache>
                <c:formatCode>0.0</c:formatCode>
                <c:ptCount val="4"/>
                <c:pt idx="0">
                  <c:v>7</c:v>
                </c:pt>
                <c:pt idx="1">
                  <c:v>5.5443786982248504</c:v>
                </c:pt>
                <c:pt idx="2">
                  <c:v>3.82278481012658</c:v>
                </c:pt>
                <c:pt idx="3">
                  <c:v>4.6084337349397604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576-45AB-8BCE-972451A007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161550848"/>
        <c:axId val="217597056"/>
      </c:barChart>
      <c:catAx>
        <c:axId val="161550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17597056"/>
        <c:crosses val="autoZero"/>
        <c:auto val="1"/>
        <c:lblAlgn val="ctr"/>
        <c:lblOffset val="100"/>
        <c:noMultiLvlLbl val="1"/>
      </c:catAx>
      <c:valAx>
        <c:axId val="217597056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161550848"/>
        <c:crosses val="autoZero"/>
        <c:crossBetween val="between"/>
      </c:valAx>
      <c:spPr>
        <a:noFill/>
        <a:ln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Používáte jízdní kolo při pravidelné dojížďce za prací, zábavou či do školy, 2013‒2019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3.7482277101486078E-2"/>
          <c:y val="0.32892915634317393"/>
          <c:w val="0.94081745884963897"/>
          <c:h val="0.5782056121806969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'16,17'!$A$3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'16,17'!$D$2:$G$2</c:f>
              <c:strCache>
                <c:ptCount val="4"/>
                <c:pt idx="0">
                  <c:v>Rok 2013</c:v>
                </c:pt>
                <c:pt idx="1">
                  <c:v>Rok 2015</c:v>
                </c:pt>
                <c:pt idx="2">
                  <c:v>Rok 2017</c:v>
                </c:pt>
                <c:pt idx="3">
                  <c:v>Rok 2019</c:v>
                </c:pt>
              </c:strCache>
            </c:strRef>
          </c:cat>
          <c:val>
            <c:numRef>
              <c:f>'16,17'!$D$3:$G$3</c:f>
              <c:numCache>
                <c:formatCode>0.0\ %</c:formatCode>
                <c:ptCount val="4"/>
                <c:pt idx="0">
                  <c:v>0.36088709677419401</c:v>
                </c:pt>
                <c:pt idx="1">
                  <c:v>0.34607645875251503</c:v>
                </c:pt>
                <c:pt idx="2">
                  <c:v>0.28514851485148501</c:v>
                </c:pt>
                <c:pt idx="3" formatCode="0.0%">
                  <c:v>0.31589537223339997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B5-4F59-BD41-12A8E70B56C3}"/>
            </c:ext>
          </c:extLst>
        </c:ser>
        <c:ser>
          <c:idx val="1"/>
          <c:order val="1"/>
          <c:tx>
            <c:strRef>
              <c:f>'16,17'!$A$4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'16,17'!$D$2:$G$2</c:f>
              <c:strCache>
                <c:ptCount val="4"/>
                <c:pt idx="0">
                  <c:v>Rok 2013</c:v>
                </c:pt>
                <c:pt idx="1">
                  <c:v>Rok 2015</c:v>
                </c:pt>
                <c:pt idx="2">
                  <c:v>Rok 2017</c:v>
                </c:pt>
                <c:pt idx="3">
                  <c:v>Rok 2019</c:v>
                </c:pt>
              </c:strCache>
            </c:strRef>
          </c:cat>
          <c:val>
            <c:numRef>
              <c:f>'16,17'!$D$4:$G$4</c:f>
              <c:numCache>
                <c:formatCode>0.0\ %</c:formatCode>
                <c:ptCount val="4"/>
                <c:pt idx="0">
                  <c:v>0.63911290322580705</c:v>
                </c:pt>
                <c:pt idx="1">
                  <c:v>0.65392354124748497</c:v>
                </c:pt>
                <c:pt idx="2">
                  <c:v>0.71485148514851504</c:v>
                </c:pt>
                <c:pt idx="3" formatCode="0.0%">
                  <c:v>0.68410462776659997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6B5-4F59-BD41-12A8E70B5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61552384"/>
        <c:axId val="217598784"/>
      </c:barChart>
      <c:catAx>
        <c:axId val="161552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17598784"/>
        <c:crosses val="autoZero"/>
        <c:auto val="1"/>
        <c:lblAlgn val="ctr"/>
        <c:lblOffset val="100"/>
        <c:noMultiLvlLbl val="1"/>
      </c:catAx>
      <c:valAx>
        <c:axId val="217598784"/>
        <c:scaling>
          <c:orientation val="minMax"/>
        </c:scaling>
        <c:delete val="1"/>
        <c:axPos val="l"/>
        <c:numFmt formatCode="0%" sourceLinked="0"/>
        <c:majorTickMark val="out"/>
        <c:minorTickMark val="none"/>
        <c:tickLblPos val="nextTo"/>
        <c:crossAx val="161552384"/>
        <c:crosses val="autoZero"/>
        <c:crossBetween val="between"/>
      </c:valAx>
      <c:spPr>
        <a:noFill/>
        <a:ln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92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zero"/>
    <c:showDLblsOverMax val="1"/>
  </c:chart>
  <c:spPr>
    <a:noFill/>
    <a:ln>
      <a:noFill/>
    </a:ln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Ohodnoťte prosím možnosti používání hromadné dopravy v Jihlavě </a:t>
            </a:r>
            <a:r>
              <a:rPr lang="cs-CZ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(10 ‒ dobré, 0 ‒ špatné)</a:t>
            </a:r>
          </a:p>
        </c:rich>
      </c:tx>
      <c:layout>
        <c:manualLayout>
          <c:xMode val="edge"/>
          <c:yMode val="edge"/>
          <c:x val="0.114563347156031"/>
          <c:y val="2.4063564131668599E-2"/>
        </c:manualLayout>
      </c:layout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0106455406325403E-2"/>
          <c:y val="0.31861520998864901"/>
          <c:w val="0.95320913535928697"/>
          <c:h val="0.51702610669693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'18,19,20'!$B$2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'18,19,20'!$A$3:$A$7</c:f>
              <c:strCache>
                <c:ptCount val="5"/>
                <c:pt idx="0">
                  <c:v>Cena</c:v>
                </c:pt>
                <c:pt idx="1">
                  <c:v>Rychlost</c:v>
                </c:pt>
                <c:pt idx="2">
                  <c:v>Čistota (kvalita) vozů</c:v>
                </c:pt>
                <c:pt idx="3">
                  <c:v>Dostupnost zastávek HD</c:v>
                </c:pt>
                <c:pt idx="4">
                  <c:v>Četnost spojů HD</c:v>
                </c:pt>
              </c:strCache>
            </c:strRef>
          </c:cat>
          <c:val>
            <c:numRef>
              <c:f>'18,19,20'!$B$3:$B$7</c:f>
              <c:numCache>
                <c:formatCode>0.0</c:formatCode>
                <c:ptCount val="5"/>
                <c:pt idx="0">
                  <c:v>4.07</c:v>
                </c:pt>
                <c:pt idx="1">
                  <c:v>5.77</c:v>
                </c:pt>
                <c:pt idx="2">
                  <c:v>5.92</c:v>
                </c:pt>
                <c:pt idx="3">
                  <c:v>6.91</c:v>
                </c:pt>
                <c:pt idx="4">
                  <c:v>6.36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2D0-41C8-BFEA-24F7362F90C1}"/>
            </c:ext>
          </c:extLst>
        </c:ser>
        <c:ser>
          <c:idx val="1"/>
          <c:order val="1"/>
          <c:tx>
            <c:strRef>
              <c:f>'18,19,20'!$C$2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'18,19,20'!$A$3:$A$7</c:f>
              <c:strCache>
                <c:ptCount val="5"/>
                <c:pt idx="0">
                  <c:v>Cena</c:v>
                </c:pt>
                <c:pt idx="1">
                  <c:v>Rychlost</c:v>
                </c:pt>
                <c:pt idx="2">
                  <c:v>Čistota (kvalita) vozů</c:v>
                </c:pt>
                <c:pt idx="3">
                  <c:v>Dostupnost zastávek HD</c:v>
                </c:pt>
                <c:pt idx="4">
                  <c:v>Četnost spojů HD</c:v>
                </c:pt>
              </c:strCache>
            </c:strRef>
          </c:cat>
          <c:val>
            <c:numRef>
              <c:f>'18,19,20'!$C$3:$C$7</c:f>
              <c:numCache>
                <c:formatCode>0.0</c:formatCode>
                <c:ptCount val="5"/>
                <c:pt idx="0">
                  <c:v>4.6473029045643202</c:v>
                </c:pt>
                <c:pt idx="1">
                  <c:v>6.1917525773195896</c:v>
                </c:pt>
                <c:pt idx="2">
                  <c:v>6.2070393374741197</c:v>
                </c:pt>
                <c:pt idx="3">
                  <c:v>6.8237704918032804</c:v>
                </c:pt>
                <c:pt idx="4">
                  <c:v>6.37916666666667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2D0-41C8-BFEA-24F7362F90C1}"/>
            </c:ext>
          </c:extLst>
        </c:ser>
        <c:ser>
          <c:idx val="2"/>
          <c:order val="2"/>
          <c:tx>
            <c:strRef>
              <c:f>'18,19,20'!$D$2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'18,19,20'!$A$3:$A$7</c:f>
              <c:strCache>
                <c:ptCount val="5"/>
                <c:pt idx="0">
                  <c:v>Cena</c:v>
                </c:pt>
                <c:pt idx="1">
                  <c:v>Rychlost</c:v>
                </c:pt>
                <c:pt idx="2">
                  <c:v>Čistota (kvalita) vozů</c:v>
                </c:pt>
                <c:pt idx="3">
                  <c:v>Dostupnost zastávek HD</c:v>
                </c:pt>
                <c:pt idx="4">
                  <c:v>Četnost spojů HD</c:v>
                </c:pt>
              </c:strCache>
            </c:strRef>
          </c:cat>
          <c:val>
            <c:numRef>
              <c:f>'18,19,20'!$D$3:$D$7</c:f>
              <c:numCache>
                <c:formatCode>0.0</c:formatCode>
                <c:ptCount val="5"/>
                <c:pt idx="0">
                  <c:v>5.7815631262525002</c:v>
                </c:pt>
                <c:pt idx="1">
                  <c:v>6.7880000000000003</c:v>
                </c:pt>
                <c:pt idx="2">
                  <c:v>6.5931863727454898</c:v>
                </c:pt>
                <c:pt idx="3">
                  <c:v>7.22</c:v>
                </c:pt>
                <c:pt idx="4">
                  <c:v>6.8040000000000003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2D0-41C8-BFEA-24F7362F90C1}"/>
            </c:ext>
          </c:extLst>
        </c:ser>
        <c:ser>
          <c:idx val="3"/>
          <c:order val="3"/>
          <c:tx>
            <c:strRef>
              <c:f>'18,19,20'!$E$2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'18,19,20'!$A$3:$A$7</c:f>
              <c:strCache>
                <c:ptCount val="5"/>
                <c:pt idx="0">
                  <c:v>Cena</c:v>
                </c:pt>
                <c:pt idx="1">
                  <c:v>Rychlost</c:v>
                </c:pt>
                <c:pt idx="2">
                  <c:v>Čistota (kvalita) vozů</c:v>
                </c:pt>
                <c:pt idx="3">
                  <c:v>Dostupnost zastávek HD</c:v>
                </c:pt>
                <c:pt idx="4">
                  <c:v>Četnost spojů HD</c:v>
                </c:pt>
              </c:strCache>
            </c:strRef>
          </c:cat>
          <c:val>
            <c:numRef>
              <c:f>'18,19,20'!$E$3:$E$7</c:f>
              <c:numCache>
                <c:formatCode>0.0</c:formatCode>
                <c:ptCount val="5"/>
                <c:pt idx="0">
                  <c:v>6.22899159663866</c:v>
                </c:pt>
                <c:pt idx="1">
                  <c:v>7.0842105263157897</c:v>
                </c:pt>
                <c:pt idx="2">
                  <c:v>6.8926315789473698</c:v>
                </c:pt>
                <c:pt idx="3">
                  <c:v>7.8547368421052601</c:v>
                </c:pt>
                <c:pt idx="4">
                  <c:v>6.9281183932346702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2D0-41C8-BFEA-24F7362F9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161789952"/>
        <c:axId val="217601664"/>
      </c:barChart>
      <c:catAx>
        <c:axId val="16178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9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17601664"/>
        <c:crosses val="autoZero"/>
        <c:auto val="1"/>
        <c:lblAlgn val="ctr"/>
        <c:lblOffset val="100"/>
        <c:noMultiLvlLbl val="1"/>
      </c:catAx>
      <c:valAx>
        <c:axId val="217601664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161789952"/>
        <c:crosses val="autoZero"/>
        <c:crossBetween val="between"/>
      </c:valAx>
      <c:spPr>
        <a:noFill/>
        <a:ln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Ohodnoťte prosím možnosti parkování v Jihlavě
</a:t>
            </a:r>
            <a:r>
              <a:rPr lang="cs-CZ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(10 ‒ dobré, 0 ‒ špatné)</a:t>
            </a:r>
            <a:endParaRPr lang="cs-CZ" sz="1400" b="0" strike="noStrike" spc="-1">
              <a:solidFill>
                <a:srgbClr val="000000"/>
              </a:solidFill>
              <a:latin typeface="Calibri"/>
              <a:ea typeface="Calibri"/>
            </a:endParaRP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2.8798227801366101E-2"/>
          <c:y val="0.31864040355512802"/>
          <c:w val="0.96449449264660603"/>
          <c:h val="0.516934902714389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'18,19,20'!$B$12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'18,19,20'!$A$13:$A$16</c:f>
              <c:strCache>
                <c:ptCount val="4"/>
                <c:pt idx="0">
                  <c:v>Cena</c:v>
                </c:pt>
                <c:pt idx="1">
                  <c:v>Dostupnost v centru</c:v>
                </c:pt>
                <c:pt idx="2">
                  <c:v>Kvalita</c:v>
                </c:pt>
                <c:pt idx="3">
                  <c:v>Dostupnost v místě bydliště</c:v>
                </c:pt>
              </c:strCache>
            </c:strRef>
          </c:cat>
          <c:val>
            <c:numRef>
              <c:f>'18,19,20'!$B$13:$B$16</c:f>
              <c:numCache>
                <c:formatCode>0.0</c:formatCode>
                <c:ptCount val="4"/>
                <c:pt idx="0">
                  <c:v>4.5</c:v>
                </c:pt>
                <c:pt idx="1">
                  <c:v>4.51</c:v>
                </c:pt>
                <c:pt idx="2">
                  <c:v>5.28</c:v>
                </c:pt>
                <c:pt idx="3">
                  <c:v>5.0999999999999996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80-41CA-B6D3-DCF5B6B01123}"/>
            </c:ext>
          </c:extLst>
        </c:ser>
        <c:ser>
          <c:idx val="1"/>
          <c:order val="1"/>
          <c:tx>
            <c:strRef>
              <c:f>'18,19,20'!$C$12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'18,19,20'!$A$13:$A$16</c:f>
              <c:strCache>
                <c:ptCount val="4"/>
                <c:pt idx="0">
                  <c:v>Cena</c:v>
                </c:pt>
                <c:pt idx="1">
                  <c:v>Dostupnost v centru</c:v>
                </c:pt>
                <c:pt idx="2">
                  <c:v>Kvalita</c:v>
                </c:pt>
                <c:pt idx="3">
                  <c:v>Dostupnost v místě bydliště</c:v>
                </c:pt>
              </c:strCache>
            </c:strRef>
          </c:cat>
          <c:val>
            <c:numRef>
              <c:f>'18,19,20'!$C$13:$C$16</c:f>
              <c:numCache>
                <c:formatCode>0.0</c:formatCode>
                <c:ptCount val="4"/>
                <c:pt idx="0">
                  <c:v>4.7312072892938497</c:v>
                </c:pt>
                <c:pt idx="1">
                  <c:v>4.5</c:v>
                </c:pt>
                <c:pt idx="2">
                  <c:v>5.4346846846846804</c:v>
                </c:pt>
                <c:pt idx="3">
                  <c:v>5.7844444444444401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880-41CA-B6D3-DCF5B6B01123}"/>
            </c:ext>
          </c:extLst>
        </c:ser>
        <c:ser>
          <c:idx val="2"/>
          <c:order val="2"/>
          <c:tx>
            <c:strRef>
              <c:f>'18,19,20'!$D$12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'18,19,20'!$A$13:$A$16</c:f>
              <c:strCache>
                <c:ptCount val="4"/>
                <c:pt idx="0">
                  <c:v>Cena</c:v>
                </c:pt>
                <c:pt idx="1">
                  <c:v>Dostupnost v centru</c:v>
                </c:pt>
                <c:pt idx="2">
                  <c:v>Kvalita</c:v>
                </c:pt>
                <c:pt idx="3">
                  <c:v>Dostupnost v místě bydliště</c:v>
                </c:pt>
              </c:strCache>
            </c:strRef>
          </c:cat>
          <c:val>
            <c:numRef>
              <c:f>'18,19,20'!$D$13:$D$16</c:f>
              <c:numCache>
                <c:formatCode>0.0</c:formatCode>
                <c:ptCount val="4"/>
                <c:pt idx="0">
                  <c:v>5.3361884368308399</c:v>
                </c:pt>
                <c:pt idx="1">
                  <c:v>4.48326359832636</c:v>
                </c:pt>
                <c:pt idx="2">
                  <c:v>5.2773109243697496</c:v>
                </c:pt>
                <c:pt idx="3">
                  <c:v>5.5585215605749498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880-41CA-B6D3-DCF5B6B01123}"/>
            </c:ext>
          </c:extLst>
        </c:ser>
        <c:ser>
          <c:idx val="3"/>
          <c:order val="3"/>
          <c:tx>
            <c:strRef>
              <c:f>'18,19,20'!$E$12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'18,19,20'!$A$13:$A$16</c:f>
              <c:strCache>
                <c:ptCount val="4"/>
                <c:pt idx="0">
                  <c:v>Cena</c:v>
                </c:pt>
                <c:pt idx="1">
                  <c:v>Dostupnost v centru</c:v>
                </c:pt>
                <c:pt idx="2">
                  <c:v>Kvalita</c:v>
                </c:pt>
                <c:pt idx="3">
                  <c:v>Dostupnost v místě bydliště</c:v>
                </c:pt>
              </c:strCache>
            </c:strRef>
          </c:cat>
          <c:val>
            <c:numRef>
              <c:f>'18,19,20'!$E$13:$E$16</c:f>
              <c:numCache>
                <c:formatCode>0.0</c:formatCode>
                <c:ptCount val="4"/>
                <c:pt idx="0">
                  <c:v>5.0818181818181802</c:v>
                </c:pt>
                <c:pt idx="1">
                  <c:v>4.1088888888888899</c:v>
                </c:pt>
                <c:pt idx="2">
                  <c:v>5.1614349775784802</c:v>
                </c:pt>
                <c:pt idx="3">
                  <c:v>5.5575221238938104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880-41CA-B6D3-DCF5B6B011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161791488"/>
        <c:axId val="217603392"/>
      </c:barChart>
      <c:catAx>
        <c:axId val="16179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9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17603392"/>
        <c:crosses val="autoZero"/>
        <c:auto val="1"/>
        <c:lblAlgn val="ctr"/>
        <c:lblOffset val="100"/>
        <c:noMultiLvlLbl val="1"/>
      </c:catAx>
      <c:valAx>
        <c:axId val="217603392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161791488"/>
        <c:crosses val="autoZero"/>
        <c:crossBetween val="between"/>
      </c:valAx>
      <c:spPr>
        <a:noFill/>
        <a:ln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Jak jste spokojen(a) s Jihlavou, jako s místem, kde žijete či pracujete?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'1'!$B$21</c:f>
              <c:strCache>
                <c:ptCount val="1"/>
                <c:pt idx="0">
                  <c:v>Velmi spokojen</c:v>
                </c:pt>
              </c:strCache>
            </c:strRef>
          </c:tx>
          <c:spPr>
            <a:solidFill>
              <a:srgbClr val="77933C"/>
            </a:solidFill>
            <a:ln>
              <a:noFill/>
            </a:ln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2AD-4C0B-AA17-22132DE179C7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'1'!$A$56:$A$62</c:f>
              <c:strCache>
                <c:ptCount val="7"/>
                <c:pt idx="0">
                  <c:v>18–20</c:v>
                </c:pt>
                <c:pt idx="1">
                  <c:v>21–30</c:v>
                </c:pt>
                <c:pt idx="2">
                  <c:v>31–40</c:v>
                </c:pt>
                <c:pt idx="3">
                  <c:v>41–50</c:v>
                </c:pt>
                <c:pt idx="4">
                  <c:v>51–60</c:v>
                </c:pt>
                <c:pt idx="5">
                  <c:v>61–70</c:v>
                </c:pt>
                <c:pt idx="6">
                  <c:v>71 a více</c:v>
                </c:pt>
              </c:strCache>
            </c:strRef>
          </c:cat>
          <c:val>
            <c:numRef>
              <c:f>'1'!$B$56:$B$62</c:f>
              <c:numCache>
                <c:formatCode>0.0\ %</c:formatCode>
                <c:ptCount val="7"/>
                <c:pt idx="0">
                  <c:v>0</c:v>
                </c:pt>
                <c:pt idx="1">
                  <c:v>0.21917808219178081</c:v>
                </c:pt>
                <c:pt idx="2">
                  <c:v>0.13978494623655913</c:v>
                </c:pt>
                <c:pt idx="3">
                  <c:v>0.24390243902439024</c:v>
                </c:pt>
                <c:pt idx="4">
                  <c:v>0.23076923076923078</c:v>
                </c:pt>
                <c:pt idx="5">
                  <c:v>0.28749999999999998</c:v>
                </c:pt>
                <c:pt idx="6">
                  <c:v>0.32307692307692309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2AD-4C0B-AA17-22132DE179C7}"/>
            </c:ext>
          </c:extLst>
        </c:ser>
        <c:ser>
          <c:idx val="1"/>
          <c:order val="1"/>
          <c:tx>
            <c:strRef>
              <c:f>'1'!$C$21</c:f>
              <c:strCache>
                <c:ptCount val="1"/>
                <c:pt idx="0">
                  <c:v>Mírně spokojen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'1'!$A$56:$A$62</c:f>
              <c:strCache>
                <c:ptCount val="7"/>
                <c:pt idx="0">
                  <c:v>18–20</c:v>
                </c:pt>
                <c:pt idx="1">
                  <c:v>21–30</c:v>
                </c:pt>
                <c:pt idx="2">
                  <c:v>31–40</c:v>
                </c:pt>
                <c:pt idx="3">
                  <c:v>41–50</c:v>
                </c:pt>
                <c:pt idx="4">
                  <c:v>51–60</c:v>
                </c:pt>
                <c:pt idx="5">
                  <c:v>61–70</c:v>
                </c:pt>
                <c:pt idx="6">
                  <c:v>71 a více</c:v>
                </c:pt>
              </c:strCache>
            </c:strRef>
          </c:cat>
          <c:val>
            <c:numRef>
              <c:f>'1'!$C$56:$C$62</c:f>
              <c:numCache>
                <c:formatCode>0.0\ %</c:formatCode>
                <c:ptCount val="7"/>
                <c:pt idx="0">
                  <c:v>0.73333333333333328</c:v>
                </c:pt>
                <c:pt idx="1">
                  <c:v>0.61643835616438358</c:v>
                </c:pt>
                <c:pt idx="2">
                  <c:v>0.59139784946236562</c:v>
                </c:pt>
                <c:pt idx="3">
                  <c:v>0.51219512195121952</c:v>
                </c:pt>
                <c:pt idx="4">
                  <c:v>0.52564102564102566</c:v>
                </c:pt>
                <c:pt idx="5">
                  <c:v>0.5</c:v>
                </c:pt>
                <c:pt idx="6">
                  <c:v>0.49230769230769234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2AD-4C0B-AA17-22132DE179C7}"/>
            </c:ext>
          </c:extLst>
        </c:ser>
        <c:ser>
          <c:idx val="2"/>
          <c:order val="2"/>
          <c:tx>
            <c:strRef>
              <c:f>'1'!$D$21</c:f>
              <c:strCache>
                <c:ptCount val="1"/>
                <c:pt idx="0">
                  <c:v>Mírně nespokojen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'1'!$A$56:$A$62</c:f>
              <c:strCache>
                <c:ptCount val="7"/>
                <c:pt idx="0">
                  <c:v>18–20</c:v>
                </c:pt>
                <c:pt idx="1">
                  <c:v>21–30</c:v>
                </c:pt>
                <c:pt idx="2">
                  <c:v>31–40</c:v>
                </c:pt>
                <c:pt idx="3">
                  <c:v>41–50</c:v>
                </c:pt>
                <c:pt idx="4">
                  <c:v>51–60</c:v>
                </c:pt>
                <c:pt idx="5">
                  <c:v>61–70</c:v>
                </c:pt>
                <c:pt idx="6">
                  <c:v>71 a více</c:v>
                </c:pt>
              </c:strCache>
            </c:strRef>
          </c:cat>
          <c:val>
            <c:numRef>
              <c:f>'1'!$D$56:$D$62</c:f>
              <c:numCache>
                <c:formatCode>0.0\ %</c:formatCode>
                <c:ptCount val="7"/>
                <c:pt idx="0">
                  <c:v>0.2</c:v>
                </c:pt>
                <c:pt idx="1">
                  <c:v>0.15068493150684931</c:v>
                </c:pt>
                <c:pt idx="2">
                  <c:v>0.26881720430107525</c:v>
                </c:pt>
                <c:pt idx="3">
                  <c:v>0.2073170731707317</c:v>
                </c:pt>
                <c:pt idx="4">
                  <c:v>0.16666666666666666</c:v>
                </c:pt>
                <c:pt idx="5">
                  <c:v>0.1875</c:v>
                </c:pt>
                <c:pt idx="6">
                  <c:v>0.16923076923076924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2AD-4C0B-AA17-22132DE179C7}"/>
            </c:ext>
          </c:extLst>
        </c:ser>
        <c:ser>
          <c:idx val="3"/>
          <c:order val="3"/>
          <c:tx>
            <c:strRef>
              <c:f>'1'!$E$21</c:f>
              <c:strCache>
                <c:ptCount val="1"/>
                <c:pt idx="0">
                  <c:v>Velmi nespokojen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42AD-4C0B-AA17-22132DE179C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42AD-4C0B-AA17-22132DE179C7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42AD-4C0B-AA17-22132DE179C7}"/>
              </c:ext>
            </c:extLst>
          </c:dPt>
          <c:dLbls>
            <c:dLbl>
              <c:idx val="1"/>
              <c:layout>
                <c:manualLayout>
                  <c:x val="-2.2050345278891263E-3"/>
                  <c:y val="-3.528169796644073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2AD-4C0B-AA17-22132DE179C7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2AD-4C0B-AA17-22132DE179C7}"/>
                </c:ext>
              </c:extLst>
            </c:dLbl>
            <c:dLbl>
              <c:idx val="3"/>
              <c:layout>
                <c:manualLayout>
                  <c:x val="0"/>
                  <c:y val="-3.528169796644071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2AD-4C0B-AA17-22132DE179C7}"/>
                </c:ext>
              </c:extLst>
            </c:dLbl>
            <c:dLbl>
              <c:idx val="5"/>
              <c:layout>
                <c:manualLayout>
                  <c:x val="2.2050345278889242E-3"/>
                  <c:y val="-3.96919102122458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2AD-4C0B-AA17-22132DE179C7}"/>
                </c:ext>
              </c:extLst>
            </c:dLbl>
            <c:dLbl>
              <c:idx val="6"/>
              <c:layout>
                <c:manualLayout>
                  <c:x val="0"/>
                  <c:y val="-3.528169796644071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2AD-4C0B-AA17-22132DE179C7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'1'!$A$56:$A$62</c:f>
              <c:strCache>
                <c:ptCount val="7"/>
                <c:pt idx="0">
                  <c:v>18–20</c:v>
                </c:pt>
                <c:pt idx="1">
                  <c:v>21–30</c:v>
                </c:pt>
                <c:pt idx="2">
                  <c:v>31–40</c:v>
                </c:pt>
                <c:pt idx="3">
                  <c:v>41–50</c:v>
                </c:pt>
                <c:pt idx="4">
                  <c:v>51–60</c:v>
                </c:pt>
                <c:pt idx="5">
                  <c:v>61–70</c:v>
                </c:pt>
                <c:pt idx="6">
                  <c:v>71 a více</c:v>
                </c:pt>
              </c:strCache>
            </c:strRef>
          </c:cat>
          <c:val>
            <c:numRef>
              <c:f>'1'!$E$56:$E$62</c:f>
              <c:numCache>
                <c:formatCode>0.0\ %</c:formatCode>
                <c:ptCount val="7"/>
                <c:pt idx="0">
                  <c:v>6.6666666666666666E-2</c:v>
                </c:pt>
                <c:pt idx="1">
                  <c:v>1.3698630136986301E-2</c:v>
                </c:pt>
                <c:pt idx="2">
                  <c:v>0</c:v>
                </c:pt>
                <c:pt idx="3">
                  <c:v>3.6585365853658534E-2</c:v>
                </c:pt>
                <c:pt idx="4">
                  <c:v>7.6923076923076927E-2</c:v>
                </c:pt>
                <c:pt idx="5">
                  <c:v>2.5000000000000001E-2</c:v>
                </c:pt>
                <c:pt idx="6">
                  <c:v>1.5384615384615385E-2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42AD-4C0B-AA17-22132DE179C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228651008"/>
        <c:axId val="217619200"/>
      </c:barChart>
      <c:catAx>
        <c:axId val="228651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17619200"/>
        <c:crosses val="autoZero"/>
        <c:auto val="1"/>
        <c:lblAlgn val="ctr"/>
        <c:lblOffset val="100"/>
        <c:noMultiLvlLbl val="1"/>
      </c:catAx>
      <c:valAx>
        <c:axId val="217619200"/>
        <c:scaling>
          <c:orientation val="minMax"/>
        </c:scaling>
        <c:delete val="1"/>
        <c:axPos val="l"/>
        <c:numFmt formatCode="0%" sourceLinked="0"/>
        <c:majorTickMark val="out"/>
        <c:minorTickMark val="none"/>
        <c:tickLblPos val="nextTo"/>
        <c:crossAx val="228651008"/>
        <c:crosses val="autoZero"/>
        <c:crossBetween val="between"/>
      </c:valAx>
      <c:spPr>
        <a:noFill/>
        <a:ln w="25560">
          <a:noFill/>
        </a:ln>
      </c:spPr>
    </c:plotArea>
    <c:legend>
      <c:legendPos val="b"/>
      <c:layout/>
      <c:overlay val="0"/>
      <c:spPr>
        <a:noFill/>
        <a:ln>
          <a:noFill/>
        </a:ln>
      </c:spPr>
      <c:txPr>
        <a:bodyPr/>
        <a:lstStyle/>
        <a:p>
          <a:pPr>
            <a:defRPr sz="92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Jak jste spokojen(a) s/se: 
</a:t>
            </a:r>
            <a:r>
              <a:rPr lang="cs-CZ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(10 = největší spokojenost; 0 = nejmenší spokojenost)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'2-7'!$B$22</c:f>
              <c:strCache>
                <c:ptCount val="1"/>
                <c:pt idx="0">
                  <c:v>Rok 2011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'2-7'!$A$23:$A$27</c:f>
              <c:strCache>
                <c:ptCount val="5"/>
                <c:pt idx="0">
                  <c:v>Možnostmi provozovat své záliby a koníčky</c:v>
                </c:pt>
                <c:pt idx="1">
                  <c:v>Se základními veřejnými službami</c:v>
                </c:pt>
                <c:pt idx="2">
                  <c:v>Mezilidskými vztahy </c:v>
                </c:pt>
                <c:pt idx="3">
                  <c:v>Pracovními příležitostmi </c:v>
                </c:pt>
                <c:pt idx="4">
                  <c:v>Možnostmi účastnit se místního plánování </c:v>
                </c:pt>
              </c:strCache>
            </c:strRef>
          </c:cat>
          <c:val>
            <c:numRef>
              <c:f>'2-7'!$B$23:$B$27</c:f>
              <c:numCache>
                <c:formatCode>0.0</c:formatCode>
                <c:ptCount val="5"/>
                <c:pt idx="0">
                  <c:v>6.4</c:v>
                </c:pt>
                <c:pt idx="1">
                  <c:v>6.19</c:v>
                </c:pt>
                <c:pt idx="2">
                  <c:v>5.86</c:v>
                </c:pt>
                <c:pt idx="3">
                  <c:v>5.22</c:v>
                </c:pt>
                <c:pt idx="4">
                  <c:v>4.45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41-4F8D-A670-34EAB8A205DF}"/>
            </c:ext>
          </c:extLst>
        </c:ser>
        <c:ser>
          <c:idx val="1"/>
          <c:order val="1"/>
          <c:tx>
            <c:strRef>
              <c:f>'2-7'!$C$22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'2-7'!$A$23:$A$27</c:f>
              <c:strCache>
                <c:ptCount val="5"/>
                <c:pt idx="0">
                  <c:v>Možnostmi provozovat své záliby a koníčky</c:v>
                </c:pt>
                <c:pt idx="1">
                  <c:v>Se základními veřejnými službami</c:v>
                </c:pt>
                <c:pt idx="2">
                  <c:v>Mezilidskými vztahy </c:v>
                </c:pt>
                <c:pt idx="3">
                  <c:v>Pracovními příležitostmi </c:v>
                </c:pt>
                <c:pt idx="4">
                  <c:v>Možnostmi účastnit se místního plánování </c:v>
                </c:pt>
              </c:strCache>
            </c:strRef>
          </c:cat>
          <c:val>
            <c:numRef>
              <c:f>'2-7'!$C$23:$C$27</c:f>
              <c:numCache>
                <c:formatCode>0.0</c:formatCode>
                <c:ptCount val="5"/>
                <c:pt idx="0">
                  <c:v>5.9</c:v>
                </c:pt>
                <c:pt idx="1">
                  <c:v>6.65</c:v>
                </c:pt>
                <c:pt idx="2">
                  <c:v>6.22</c:v>
                </c:pt>
                <c:pt idx="3">
                  <c:v>4.59</c:v>
                </c:pt>
                <c:pt idx="4">
                  <c:v>4.9000000000000004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F41-4F8D-A670-34EAB8A205DF}"/>
            </c:ext>
          </c:extLst>
        </c:ser>
        <c:ser>
          <c:idx val="2"/>
          <c:order val="2"/>
          <c:tx>
            <c:strRef>
              <c:f>'2-7'!$D$22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'2-7'!$A$23:$A$27</c:f>
              <c:strCache>
                <c:ptCount val="5"/>
                <c:pt idx="0">
                  <c:v>Možnostmi provozovat své záliby a koníčky</c:v>
                </c:pt>
                <c:pt idx="1">
                  <c:v>Se základními veřejnými službami</c:v>
                </c:pt>
                <c:pt idx="2">
                  <c:v>Mezilidskými vztahy </c:v>
                </c:pt>
                <c:pt idx="3">
                  <c:v>Pracovními příležitostmi </c:v>
                </c:pt>
                <c:pt idx="4">
                  <c:v>Možnostmi účastnit se místního plánování </c:v>
                </c:pt>
              </c:strCache>
            </c:strRef>
          </c:cat>
          <c:val>
            <c:numRef>
              <c:f>'2-7'!$D$23:$D$27</c:f>
              <c:numCache>
                <c:formatCode>0.0</c:formatCode>
                <c:ptCount val="5"/>
                <c:pt idx="0">
                  <c:v>6.7780040733197602</c:v>
                </c:pt>
                <c:pt idx="1">
                  <c:v>6.4933035714285703</c:v>
                </c:pt>
                <c:pt idx="2">
                  <c:v>5.9</c:v>
                </c:pt>
                <c:pt idx="3">
                  <c:v>5.8533916849015304</c:v>
                </c:pt>
                <c:pt idx="4">
                  <c:v>5.1702127659574497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F41-4F8D-A670-34EAB8A205DF}"/>
            </c:ext>
          </c:extLst>
        </c:ser>
        <c:ser>
          <c:idx val="3"/>
          <c:order val="3"/>
          <c:tx>
            <c:strRef>
              <c:f>'2-7'!$E$22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'2-7'!$A$23:$A$27</c:f>
              <c:strCache>
                <c:ptCount val="5"/>
                <c:pt idx="0">
                  <c:v>Možnostmi provozovat své záliby a koníčky</c:v>
                </c:pt>
                <c:pt idx="1">
                  <c:v>Se základními veřejnými službami</c:v>
                </c:pt>
                <c:pt idx="2">
                  <c:v>Mezilidskými vztahy </c:v>
                </c:pt>
                <c:pt idx="3">
                  <c:v>Pracovními příležitostmi </c:v>
                </c:pt>
                <c:pt idx="4">
                  <c:v>Možnostmi účastnit se místního plánování </c:v>
                </c:pt>
              </c:strCache>
            </c:strRef>
          </c:cat>
          <c:val>
            <c:numRef>
              <c:f>'2-7'!$E$23:$E$27</c:f>
              <c:numCache>
                <c:formatCode>0.0</c:formatCode>
                <c:ptCount val="5"/>
                <c:pt idx="0">
                  <c:v>6.7</c:v>
                </c:pt>
                <c:pt idx="1">
                  <c:v>6.3</c:v>
                </c:pt>
                <c:pt idx="2">
                  <c:v>6.1</c:v>
                </c:pt>
                <c:pt idx="3">
                  <c:v>6.5</c:v>
                </c:pt>
                <c:pt idx="4">
                  <c:v>5.8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F41-4F8D-A670-34EAB8A205DF}"/>
            </c:ext>
          </c:extLst>
        </c:ser>
        <c:ser>
          <c:idx val="4"/>
          <c:order val="4"/>
          <c:tx>
            <c:strRef>
              <c:f>'2-7'!$F$22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'2-7'!$A$23:$A$27</c:f>
              <c:strCache>
                <c:ptCount val="5"/>
                <c:pt idx="0">
                  <c:v>Možnostmi provozovat své záliby a koníčky</c:v>
                </c:pt>
                <c:pt idx="1">
                  <c:v>Se základními veřejnými službami</c:v>
                </c:pt>
                <c:pt idx="2">
                  <c:v>Mezilidskými vztahy </c:v>
                </c:pt>
                <c:pt idx="3">
                  <c:v>Pracovními příležitostmi </c:v>
                </c:pt>
                <c:pt idx="4">
                  <c:v>Možnostmi účastnit se místního plánování </c:v>
                </c:pt>
              </c:strCache>
            </c:strRef>
          </c:cat>
          <c:val>
            <c:numRef>
              <c:f>'2-7'!$F$23:$F$27</c:f>
              <c:numCache>
                <c:formatCode>0.0</c:formatCode>
                <c:ptCount val="5"/>
                <c:pt idx="0">
                  <c:v>6.7484787018255599</c:v>
                </c:pt>
                <c:pt idx="1">
                  <c:v>6.3976470588235301</c:v>
                </c:pt>
                <c:pt idx="2">
                  <c:v>5.9376257545271596</c:v>
                </c:pt>
                <c:pt idx="3">
                  <c:v>6.5548098434004496</c:v>
                </c:pt>
                <c:pt idx="4">
                  <c:v>4.9947506561679802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F41-4F8D-A670-34EAB8A20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5263232"/>
        <c:axId val="255076032"/>
      </c:barChart>
      <c:catAx>
        <c:axId val="25526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5076032"/>
        <c:crosses val="autoZero"/>
        <c:auto val="1"/>
        <c:lblAlgn val="ctr"/>
        <c:lblOffset val="100"/>
        <c:noMultiLvlLbl val="1"/>
      </c:catAx>
      <c:valAx>
        <c:axId val="255076032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255263232"/>
        <c:crosses val="autoZero"/>
        <c:crossBetween val="between"/>
      </c:valAx>
      <c:spPr>
        <a:noFill/>
        <a:ln w="25560"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>
                <a:solidFill>
                  <a:srgbClr val="000000"/>
                </a:solidFill>
                <a:latin typeface="Calibri"/>
                <a:ea typeface="Calibri"/>
              </a:rPr>
              <a:t>Jak jste spokojen(a) s/se:
(10 = největší spokojenost; 0 = nejmenší spokojenost)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'2-7'!$B$32</c:f>
              <c:strCache>
                <c:ptCount val="1"/>
                <c:pt idx="0">
                  <c:v>Rok 2011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'2-7'!$A$33:$A$41</c:f>
              <c:strCache>
                <c:ptCount val="9"/>
                <c:pt idx="0">
                  <c:v>Zdravotními službami</c:v>
                </c:pt>
                <c:pt idx="1">
                  <c:v>Sociálními službami </c:v>
                </c:pt>
                <c:pt idx="2">
                  <c:v>Mateřskými školami</c:v>
                </c:pt>
                <c:pt idx="3">
                  <c:v>Základními školami</c:v>
                </c:pt>
                <c:pt idx="4">
                  <c:v>Středními školami</c:v>
                </c:pt>
                <c:pt idx="5">
                  <c:v>Městskou hromadnou dopravou</c:v>
                </c:pt>
                <c:pt idx="6">
                  <c:v>Fungováním Magistrátu města Jihlavy</c:v>
                </c:pt>
                <c:pt idx="7">
                  <c:v>Fungováním Služeb města Jihlavy</c:v>
                </c:pt>
                <c:pt idx="8">
                  <c:v>Fungováním Městské policie</c:v>
                </c:pt>
              </c:strCache>
            </c:strRef>
          </c:cat>
          <c:val>
            <c:numRef>
              <c:f>'2-7'!$B$33:$B$41</c:f>
              <c:numCache>
                <c:formatCode>0.0</c:formatCode>
                <c:ptCount val="9"/>
                <c:pt idx="0">
                  <c:v>6.22</c:v>
                </c:pt>
                <c:pt idx="1">
                  <c:v>5.98</c:v>
                </c:pt>
                <c:pt idx="2">
                  <c:v>5.48</c:v>
                </c:pt>
                <c:pt idx="3">
                  <c:v>6.32</c:v>
                </c:pt>
                <c:pt idx="4">
                  <c:v>6.71</c:v>
                </c:pt>
                <c:pt idx="5">
                  <c:v>5.59</c:v>
                </c:pt>
                <c:pt idx="6">
                  <c:v>6.02</c:v>
                </c:pt>
                <c:pt idx="7">
                  <c:v>6.65</c:v>
                </c:pt>
                <c:pt idx="8">
                  <c:v>5.76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2B-4A75-AE7F-A9C8C38D7C02}"/>
            </c:ext>
          </c:extLst>
        </c:ser>
        <c:ser>
          <c:idx val="1"/>
          <c:order val="1"/>
          <c:tx>
            <c:strRef>
              <c:f>'2-7'!$C$32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'2-7'!$A$33:$A$41</c:f>
              <c:strCache>
                <c:ptCount val="9"/>
                <c:pt idx="0">
                  <c:v>Zdravotními službami</c:v>
                </c:pt>
                <c:pt idx="1">
                  <c:v>Sociálními službami </c:v>
                </c:pt>
                <c:pt idx="2">
                  <c:v>Mateřskými školami</c:v>
                </c:pt>
                <c:pt idx="3">
                  <c:v>Základními školami</c:v>
                </c:pt>
                <c:pt idx="4">
                  <c:v>Středními školami</c:v>
                </c:pt>
                <c:pt idx="5">
                  <c:v>Městskou hromadnou dopravou</c:v>
                </c:pt>
                <c:pt idx="6">
                  <c:v>Fungováním Magistrátu města Jihlavy</c:v>
                </c:pt>
                <c:pt idx="7">
                  <c:v>Fungováním Služeb města Jihlavy</c:v>
                </c:pt>
                <c:pt idx="8">
                  <c:v>Fungováním Městské policie</c:v>
                </c:pt>
              </c:strCache>
            </c:strRef>
          </c:cat>
          <c:val>
            <c:numRef>
              <c:f>'2-7'!$C$33:$C$41</c:f>
              <c:numCache>
                <c:formatCode>0.0</c:formatCode>
                <c:ptCount val="9"/>
                <c:pt idx="0">
                  <c:v>6.57</c:v>
                </c:pt>
                <c:pt idx="1">
                  <c:v>5.91</c:v>
                </c:pt>
                <c:pt idx="2">
                  <c:v>5.51</c:v>
                </c:pt>
                <c:pt idx="3">
                  <c:v>6.61</c:v>
                </c:pt>
                <c:pt idx="4">
                  <c:v>6.76</c:v>
                </c:pt>
                <c:pt idx="5">
                  <c:v>6.4</c:v>
                </c:pt>
                <c:pt idx="6">
                  <c:v>5.89</c:v>
                </c:pt>
                <c:pt idx="7">
                  <c:v>6.44</c:v>
                </c:pt>
                <c:pt idx="8">
                  <c:v>5.54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02B-4A75-AE7F-A9C8C38D7C02}"/>
            </c:ext>
          </c:extLst>
        </c:ser>
        <c:ser>
          <c:idx val="2"/>
          <c:order val="2"/>
          <c:tx>
            <c:strRef>
              <c:f>'2-7'!$D$32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'2-7'!$A$33:$A$41</c:f>
              <c:strCache>
                <c:ptCount val="9"/>
                <c:pt idx="0">
                  <c:v>Zdravotními službami</c:v>
                </c:pt>
                <c:pt idx="1">
                  <c:v>Sociálními službami </c:v>
                </c:pt>
                <c:pt idx="2">
                  <c:v>Mateřskými školami</c:v>
                </c:pt>
                <c:pt idx="3">
                  <c:v>Základními školami</c:v>
                </c:pt>
                <c:pt idx="4">
                  <c:v>Středními školami</c:v>
                </c:pt>
                <c:pt idx="5">
                  <c:v>Městskou hromadnou dopravou</c:v>
                </c:pt>
                <c:pt idx="6">
                  <c:v>Fungováním Magistrátu města Jihlavy</c:v>
                </c:pt>
                <c:pt idx="7">
                  <c:v>Fungováním Služeb města Jihlavy</c:v>
                </c:pt>
                <c:pt idx="8">
                  <c:v>Fungováním Městské policie</c:v>
                </c:pt>
              </c:strCache>
            </c:strRef>
          </c:cat>
          <c:val>
            <c:numRef>
              <c:f>'2-7'!$D$33:$D$41</c:f>
              <c:numCache>
                <c:formatCode>0.0</c:formatCode>
                <c:ptCount val="9"/>
                <c:pt idx="0">
                  <c:v>6.5843373493975896</c:v>
                </c:pt>
                <c:pt idx="1">
                  <c:v>6</c:v>
                </c:pt>
                <c:pt idx="2">
                  <c:v>6.6274038461538503</c:v>
                </c:pt>
                <c:pt idx="3">
                  <c:v>7.0434782608695699</c:v>
                </c:pt>
                <c:pt idx="4">
                  <c:v>7.2880184331797198</c:v>
                </c:pt>
                <c:pt idx="5">
                  <c:v>6.5743801652892602</c:v>
                </c:pt>
                <c:pt idx="6">
                  <c:v>6.3505154639175299</c:v>
                </c:pt>
                <c:pt idx="7">
                  <c:v>6.8767676767676802</c:v>
                </c:pt>
                <c:pt idx="8">
                  <c:v>5.8319502074688803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02B-4A75-AE7F-A9C8C38D7C02}"/>
            </c:ext>
          </c:extLst>
        </c:ser>
        <c:ser>
          <c:idx val="3"/>
          <c:order val="3"/>
          <c:tx>
            <c:strRef>
              <c:f>'2-7'!$E$32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'2-7'!$A$33:$A$41</c:f>
              <c:strCache>
                <c:ptCount val="9"/>
                <c:pt idx="0">
                  <c:v>Zdravotními službami</c:v>
                </c:pt>
                <c:pt idx="1">
                  <c:v>Sociálními službami </c:v>
                </c:pt>
                <c:pt idx="2">
                  <c:v>Mateřskými školami</c:v>
                </c:pt>
                <c:pt idx="3">
                  <c:v>Základními školami</c:v>
                </c:pt>
                <c:pt idx="4">
                  <c:v>Středními školami</c:v>
                </c:pt>
                <c:pt idx="5">
                  <c:v>Městskou hromadnou dopravou</c:v>
                </c:pt>
                <c:pt idx="6">
                  <c:v>Fungováním Magistrátu města Jihlavy</c:v>
                </c:pt>
                <c:pt idx="7">
                  <c:v>Fungováním Služeb města Jihlavy</c:v>
                </c:pt>
                <c:pt idx="8">
                  <c:v>Fungováním Městské policie</c:v>
                </c:pt>
              </c:strCache>
            </c:strRef>
          </c:cat>
          <c:val>
            <c:numRef>
              <c:f>'2-7'!$E$33:$E$41</c:f>
              <c:numCache>
                <c:formatCode>0.0</c:formatCode>
                <c:ptCount val="9"/>
                <c:pt idx="0">
                  <c:v>6.4358974358974397</c:v>
                </c:pt>
                <c:pt idx="1">
                  <c:v>5.8366013071895404</c:v>
                </c:pt>
                <c:pt idx="2">
                  <c:v>6.6025641025641004</c:v>
                </c:pt>
                <c:pt idx="3">
                  <c:v>6.8443496801705797</c:v>
                </c:pt>
                <c:pt idx="4">
                  <c:v>7.02365591397849</c:v>
                </c:pt>
                <c:pt idx="5">
                  <c:v>6.7298387096774199</c:v>
                </c:pt>
                <c:pt idx="6">
                  <c:v>6.19</c:v>
                </c:pt>
                <c:pt idx="7">
                  <c:v>6.5691699604743103</c:v>
                </c:pt>
                <c:pt idx="8">
                  <c:v>6.0642570281124497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02B-4A75-AE7F-A9C8C38D7C02}"/>
            </c:ext>
          </c:extLst>
        </c:ser>
        <c:ser>
          <c:idx val="4"/>
          <c:order val="4"/>
          <c:tx>
            <c:strRef>
              <c:f>'2-7'!$F$32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'2-7'!$A$33:$A$41</c:f>
              <c:strCache>
                <c:ptCount val="9"/>
                <c:pt idx="0">
                  <c:v>Zdravotními službami</c:v>
                </c:pt>
                <c:pt idx="1">
                  <c:v>Sociálními službami </c:v>
                </c:pt>
                <c:pt idx="2">
                  <c:v>Mateřskými školami</c:v>
                </c:pt>
                <c:pt idx="3">
                  <c:v>Základními školami</c:v>
                </c:pt>
                <c:pt idx="4">
                  <c:v>Středními školami</c:v>
                </c:pt>
                <c:pt idx="5">
                  <c:v>Městskou hromadnou dopravou</c:v>
                </c:pt>
                <c:pt idx="6">
                  <c:v>Fungováním Magistrátu města Jihlavy</c:v>
                </c:pt>
                <c:pt idx="7">
                  <c:v>Fungováním Služeb města Jihlavy</c:v>
                </c:pt>
                <c:pt idx="8">
                  <c:v>Fungováním Městské policie</c:v>
                </c:pt>
              </c:strCache>
            </c:strRef>
          </c:cat>
          <c:val>
            <c:numRef>
              <c:f>'2-7'!$F$33:$F$41</c:f>
              <c:numCache>
                <c:formatCode>0.0</c:formatCode>
                <c:ptCount val="9"/>
                <c:pt idx="0">
                  <c:v>6.5633802816901401</c:v>
                </c:pt>
                <c:pt idx="1">
                  <c:v>6.2277486910994799</c:v>
                </c:pt>
                <c:pt idx="2">
                  <c:v>6.7229916897506898</c:v>
                </c:pt>
                <c:pt idx="3">
                  <c:v>6.8535353535353503</c:v>
                </c:pt>
                <c:pt idx="4">
                  <c:v>7.1212871287128703</c:v>
                </c:pt>
                <c:pt idx="5">
                  <c:v>6.9170124481327804</c:v>
                </c:pt>
                <c:pt idx="6">
                  <c:v>6.1970954356846502</c:v>
                </c:pt>
                <c:pt idx="7">
                  <c:v>6.7822580645161299</c:v>
                </c:pt>
                <c:pt idx="8">
                  <c:v>5.9238683127572003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02B-4A75-AE7F-A9C8C38D7C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8869632"/>
        <c:axId val="255077760"/>
      </c:barChart>
      <c:catAx>
        <c:axId val="228869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 rot="-5400000"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5077760"/>
        <c:crosses val="autoZero"/>
        <c:auto val="1"/>
        <c:lblAlgn val="ctr"/>
        <c:lblOffset val="100"/>
        <c:noMultiLvlLbl val="1"/>
      </c:catAx>
      <c:valAx>
        <c:axId val="255077760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228869632"/>
        <c:crosses val="autoZero"/>
        <c:crossBetween val="between"/>
      </c:valAx>
      <c:spPr>
        <a:noFill/>
        <a:ln w="25560"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2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200" b="1" strike="noStrike" spc="-1">
                <a:solidFill>
                  <a:srgbClr val="000000"/>
                </a:solidFill>
                <a:latin typeface="Calibri"/>
                <a:ea typeface="Calibri"/>
              </a:rPr>
              <a:t>Jak jste spokojeni se službami, které nabízí Magistrát města Jihlavy 
(10 = nejvíce až 0 = nejméně)?</a:t>
            </a:r>
          </a:p>
        </c:rich>
      </c:tx>
      <c:layout>
        <c:manualLayout>
          <c:xMode val="edge"/>
          <c:yMode val="edge"/>
          <c:x val="0.13701850623907399"/>
          <c:y val="1.5673048308699498E-2"/>
        </c:manualLayout>
      </c:layout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6275845439749199E-2"/>
          <c:y val="0.26802896538041898"/>
          <c:w val="0.98366387365121499"/>
          <c:h val="0.372284495585754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'7'!$C$3</c:f>
              <c:strCache>
                <c:ptCount val="1"/>
                <c:pt idx="0">
                  <c:v>Rok 2011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'7'!$A$4:$A$12</c:f>
              <c:strCache>
                <c:ptCount val="9"/>
                <c:pt idx="0">
                  <c:v>Dostupnost služeb</c:v>
                </c:pt>
                <c:pt idx="1">
                  <c:v>Spolehlivost služeb</c:v>
                </c:pt>
                <c:pt idx="2">
                  <c:v>Čekací doba</c:v>
                </c:pt>
                <c:pt idx="3">
                  <c:v>Rychlost obsluhy a její vstřícnost</c:v>
                </c:pt>
                <c:pt idx="4">
                  <c:v>Doba vyřízení</c:v>
                </c:pt>
                <c:pt idx="5">
                  <c:v>Kompetence                           a způsobilost zaměstnanců MMJ</c:v>
                </c:pt>
                <c:pt idx="6">
                  <c:v>Vyřízení připomínek           a stížností</c:v>
                </c:pt>
                <c:pt idx="7">
                  <c:v>Technické vybavení MMJ</c:v>
                </c:pt>
                <c:pt idx="8">
                  <c:v>Prostředí MMJ</c:v>
                </c:pt>
              </c:strCache>
            </c:strRef>
          </c:cat>
          <c:val>
            <c:numRef>
              <c:f>'7'!$C$4:$C$12</c:f>
              <c:numCache>
                <c:formatCode>0.0</c:formatCode>
                <c:ptCount val="9"/>
                <c:pt idx="0">
                  <c:v>6.56</c:v>
                </c:pt>
                <c:pt idx="1">
                  <c:v>6.22</c:v>
                </c:pt>
                <c:pt idx="2">
                  <c:v>5.44</c:v>
                </c:pt>
                <c:pt idx="3">
                  <c:v>5.64</c:v>
                </c:pt>
                <c:pt idx="4">
                  <c:v>5.3</c:v>
                </c:pt>
                <c:pt idx="5">
                  <c:v>6.05</c:v>
                </c:pt>
                <c:pt idx="6">
                  <c:v>5.75</c:v>
                </c:pt>
                <c:pt idx="7">
                  <c:v>6.97</c:v>
                </c:pt>
                <c:pt idx="8">
                  <c:v>7.31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62-471C-9201-C2DCD360D054}"/>
            </c:ext>
          </c:extLst>
        </c:ser>
        <c:ser>
          <c:idx val="1"/>
          <c:order val="1"/>
          <c:tx>
            <c:strRef>
              <c:f>'7'!$D$3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'7'!$A$4:$A$12</c:f>
              <c:strCache>
                <c:ptCount val="9"/>
                <c:pt idx="0">
                  <c:v>Dostupnost služeb</c:v>
                </c:pt>
                <c:pt idx="1">
                  <c:v>Spolehlivost služeb</c:v>
                </c:pt>
                <c:pt idx="2">
                  <c:v>Čekací doba</c:v>
                </c:pt>
                <c:pt idx="3">
                  <c:v>Rychlost obsluhy a její vstřícnost</c:v>
                </c:pt>
                <c:pt idx="4">
                  <c:v>Doba vyřízení</c:v>
                </c:pt>
                <c:pt idx="5">
                  <c:v>Kompetence                           a způsobilost zaměstnanců MMJ</c:v>
                </c:pt>
                <c:pt idx="6">
                  <c:v>Vyřízení připomínek           a stížností</c:v>
                </c:pt>
                <c:pt idx="7">
                  <c:v>Technické vybavení MMJ</c:v>
                </c:pt>
                <c:pt idx="8">
                  <c:v>Prostředí MMJ</c:v>
                </c:pt>
              </c:strCache>
            </c:strRef>
          </c:cat>
          <c:val>
            <c:numRef>
              <c:f>'7'!$D$4:$D$12</c:f>
              <c:numCache>
                <c:formatCode>0.0</c:formatCode>
                <c:ptCount val="9"/>
                <c:pt idx="0">
                  <c:v>6.12</c:v>
                </c:pt>
                <c:pt idx="1">
                  <c:v>5.9</c:v>
                </c:pt>
                <c:pt idx="2">
                  <c:v>5.07</c:v>
                </c:pt>
                <c:pt idx="3">
                  <c:v>5.17</c:v>
                </c:pt>
                <c:pt idx="4">
                  <c:v>5.12</c:v>
                </c:pt>
                <c:pt idx="5">
                  <c:v>5.48</c:v>
                </c:pt>
                <c:pt idx="6">
                  <c:v>5.28</c:v>
                </c:pt>
                <c:pt idx="7">
                  <c:v>6.66</c:v>
                </c:pt>
                <c:pt idx="8">
                  <c:v>7.13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C62-471C-9201-C2DCD360D054}"/>
            </c:ext>
          </c:extLst>
        </c:ser>
        <c:ser>
          <c:idx val="2"/>
          <c:order val="2"/>
          <c:tx>
            <c:strRef>
              <c:f>'7'!$E$3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'7'!$A$4:$A$12</c:f>
              <c:strCache>
                <c:ptCount val="9"/>
                <c:pt idx="0">
                  <c:v>Dostupnost služeb</c:v>
                </c:pt>
                <c:pt idx="1">
                  <c:v>Spolehlivost služeb</c:v>
                </c:pt>
                <c:pt idx="2">
                  <c:v>Čekací doba</c:v>
                </c:pt>
                <c:pt idx="3">
                  <c:v>Rychlost obsluhy a její vstřícnost</c:v>
                </c:pt>
                <c:pt idx="4">
                  <c:v>Doba vyřízení</c:v>
                </c:pt>
                <c:pt idx="5">
                  <c:v>Kompetence                           a způsobilost zaměstnanců MMJ</c:v>
                </c:pt>
                <c:pt idx="6">
                  <c:v>Vyřízení připomínek           a stížností</c:v>
                </c:pt>
                <c:pt idx="7">
                  <c:v>Technické vybavení MMJ</c:v>
                </c:pt>
                <c:pt idx="8">
                  <c:v>Prostředí MMJ</c:v>
                </c:pt>
              </c:strCache>
            </c:strRef>
          </c:cat>
          <c:val>
            <c:numRef>
              <c:f>'7'!$E$4:$E$12</c:f>
              <c:numCache>
                <c:formatCode>0.0</c:formatCode>
                <c:ptCount val="9"/>
                <c:pt idx="0">
                  <c:v>6.6300813008130097</c:v>
                </c:pt>
                <c:pt idx="1">
                  <c:v>6.5182926829268304</c:v>
                </c:pt>
                <c:pt idx="2">
                  <c:v>5.2830957230142603</c:v>
                </c:pt>
                <c:pt idx="3">
                  <c:v>5.8309572301425696</c:v>
                </c:pt>
                <c:pt idx="4">
                  <c:v>5.8036809815950896</c:v>
                </c:pt>
                <c:pt idx="5">
                  <c:v>6.3113006396588496</c:v>
                </c:pt>
                <c:pt idx="6">
                  <c:v>5.8299492385786804</c:v>
                </c:pt>
                <c:pt idx="7">
                  <c:v>7.2634989200863904</c:v>
                </c:pt>
                <c:pt idx="8">
                  <c:v>7.3943089430894302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C62-471C-9201-C2DCD360D054}"/>
            </c:ext>
          </c:extLst>
        </c:ser>
        <c:ser>
          <c:idx val="3"/>
          <c:order val="3"/>
          <c:tx>
            <c:strRef>
              <c:f>'7'!$F$3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'7'!$A$4:$A$12</c:f>
              <c:strCache>
                <c:ptCount val="9"/>
                <c:pt idx="0">
                  <c:v>Dostupnost služeb</c:v>
                </c:pt>
                <c:pt idx="1">
                  <c:v>Spolehlivost služeb</c:v>
                </c:pt>
                <c:pt idx="2">
                  <c:v>Čekací doba</c:v>
                </c:pt>
                <c:pt idx="3">
                  <c:v>Rychlost obsluhy a její vstřícnost</c:v>
                </c:pt>
                <c:pt idx="4">
                  <c:v>Doba vyřízení</c:v>
                </c:pt>
                <c:pt idx="5">
                  <c:v>Kompetence                           a způsobilost zaměstnanců MMJ</c:v>
                </c:pt>
                <c:pt idx="6">
                  <c:v>Vyřízení připomínek           a stížností</c:v>
                </c:pt>
                <c:pt idx="7">
                  <c:v>Technické vybavení MMJ</c:v>
                </c:pt>
                <c:pt idx="8">
                  <c:v>Prostředí MMJ</c:v>
                </c:pt>
              </c:strCache>
            </c:strRef>
          </c:cat>
          <c:val>
            <c:numRef>
              <c:f>'7'!$F$4:$F$12</c:f>
              <c:numCache>
                <c:formatCode>0.0</c:formatCode>
                <c:ptCount val="9"/>
                <c:pt idx="0">
                  <c:v>6.5439999999999996</c:v>
                </c:pt>
                <c:pt idx="1">
                  <c:v>6.4503968253968296</c:v>
                </c:pt>
                <c:pt idx="2">
                  <c:v>5.37176938369781</c:v>
                </c:pt>
                <c:pt idx="3">
                  <c:v>5.9324055666003996</c:v>
                </c:pt>
                <c:pt idx="4">
                  <c:v>5.8511904761904798</c:v>
                </c:pt>
                <c:pt idx="5">
                  <c:v>6.36916835699797</c:v>
                </c:pt>
                <c:pt idx="6">
                  <c:v>5.7828947368421098</c:v>
                </c:pt>
                <c:pt idx="7">
                  <c:v>7.10245901639344</c:v>
                </c:pt>
                <c:pt idx="8">
                  <c:v>7.1656686626746504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C62-471C-9201-C2DCD360D054}"/>
            </c:ext>
          </c:extLst>
        </c:ser>
        <c:ser>
          <c:idx val="4"/>
          <c:order val="4"/>
          <c:tx>
            <c:strRef>
              <c:f>'7'!$G$3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'7'!$A$4:$A$12</c:f>
              <c:strCache>
                <c:ptCount val="9"/>
                <c:pt idx="0">
                  <c:v>Dostupnost služeb</c:v>
                </c:pt>
                <c:pt idx="1">
                  <c:v>Spolehlivost služeb</c:v>
                </c:pt>
                <c:pt idx="2">
                  <c:v>Čekací doba</c:v>
                </c:pt>
                <c:pt idx="3">
                  <c:v>Rychlost obsluhy a její vstřícnost</c:v>
                </c:pt>
                <c:pt idx="4">
                  <c:v>Doba vyřízení</c:v>
                </c:pt>
                <c:pt idx="5">
                  <c:v>Kompetence                           a způsobilost zaměstnanců MMJ</c:v>
                </c:pt>
                <c:pt idx="6">
                  <c:v>Vyřízení připomínek           a stížností</c:v>
                </c:pt>
                <c:pt idx="7">
                  <c:v>Technické vybavení MMJ</c:v>
                </c:pt>
                <c:pt idx="8">
                  <c:v>Prostředí MMJ</c:v>
                </c:pt>
              </c:strCache>
            </c:strRef>
          </c:cat>
          <c:val>
            <c:numRef>
              <c:f>'7'!$G$4:$G$12</c:f>
              <c:numCache>
                <c:formatCode>0.0</c:formatCode>
                <c:ptCount val="9"/>
                <c:pt idx="0">
                  <c:v>6.5743380855397202</c:v>
                </c:pt>
                <c:pt idx="1">
                  <c:v>6.26166328600406</c:v>
                </c:pt>
                <c:pt idx="2">
                  <c:v>5.4467213114754101</c:v>
                </c:pt>
                <c:pt idx="3">
                  <c:v>5.7881873727087596</c:v>
                </c:pt>
                <c:pt idx="4">
                  <c:v>5.7768595041322301</c:v>
                </c:pt>
                <c:pt idx="5">
                  <c:v>6.0338266384777999</c:v>
                </c:pt>
                <c:pt idx="6">
                  <c:v>5.4516971279373401</c:v>
                </c:pt>
                <c:pt idx="7">
                  <c:v>7.3725055432372502</c:v>
                </c:pt>
                <c:pt idx="8">
                  <c:v>7.4566115702479303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C62-471C-9201-C2DCD360D0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5266304"/>
        <c:axId val="255080640"/>
      </c:barChart>
      <c:catAx>
        <c:axId val="255266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 rot="-5400000"/>
          <a:lstStyle/>
          <a:p>
            <a:pPr>
              <a:defRPr sz="9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5080640"/>
        <c:crosses val="autoZero"/>
        <c:auto val="1"/>
        <c:lblAlgn val="ctr"/>
        <c:lblOffset val="100"/>
        <c:noMultiLvlLbl val="1"/>
      </c:catAx>
      <c:valAx>
        <c:axId val="255080640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255266304"/>
        <c:crosses val="autoZero"/>
        <c:crossBetween val="between"/>
      </c:valAx>
      <c:spPr>
        <a:noFill/>
        <a:ln w="25560"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2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200" b="1" strike="noStrike" spc="-1">
                <a:solidFill>
                  <a:srgbClr val="000000"/>
                </a:solidFill>
                <a:latin typeface="Calibri"/>
                <a:ea typeface="Calibri"/>
              </a:rPr>
              <a:t>Hodnocení kvality služeb </a:t>
            </a:r>
            <a:r>
              <a:rPr lang="cs-CZ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‒ Zhodnoťte prosím kvalitu následujících služeb </a:t>
            </a:r>
            <a:r>
              <a:rPr lang="cs-CZ" sz="1200" b="1" strike="noStrike" spc="-1">
                <a:solidFill>
                  <a:srgbClr val="000000"/>
                </a:solidFill>
                <a:latin typeface="Calibri"/>
                <a:ea typeface="Calibri"/>
              </a:rPr>
              <a:t>
</a:t>
            </a:r>
            <a:r>
              <a:rPr lang="cs-CZ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(10 = nejvíce kvalitní, 0 = nejméně kvalitní)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8550382414987542E-2"/>
          <c:y val="0.31862499999999999"/>
          <c:w val="0.97481738707689103"/>
          <c:h val="0.462675306265516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'9-13'!$B$4</c:f>
              <c:strCache>
                <c:ptCount val="1"/>
                <c:pt idx="0">
                  <c:v>Rok 2011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'9-13'!$A$5:$A$9</c:f>
              <c:strCache>
                <c:ptCount val="5"/>
                <c:pt idx="0">
                  <c:v>Sportovní zařízení, možnosti sportovního vyžití</c:v>
                </c:pt>
                <c:pt idx="1">
                  <c:v>Divadla a kina</c:v>
                </c:pt>
                <c:pt idx="2">
                  <c:v>Muzeum</c:v>
                </c:pt>
                <c:pt idx="3">
                  <c:v>Kulturní dům</c:v>
                </c:pt>
                <c:pt idx="4">
                  <c:v>Knihovna</c:v>
                </c:pt>
              </c:strCache>
            </c:strRef>
          </c:cat>
          <c:val>
            <c:numRef>
              <c:f>'9-13'!$B$5:$B$9</c:f>
              <c:numCache>
                <c:formatCode>0.0</c:formatCode>
                <c:ptCount val="5"/>
                <c:pt idx="0">
                  <c:v>7</c:v>
                </c:pt>
                <c:pt idx="1">
                  <c:v>7.62</c:v>
                </c:pt>
                <c:pt idx="2">
                  <c:v>7.23</c:v>
                </c:pt>
                <c:pt idx="3">
                  <c:v>6.05</c:v>
                </c:pt>
                <c:pt idx="4">
                  <c:v>7.67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98-4130-BC5D-3372BF7935EF}"/>
            </c:ext>
          </c:extLst>
        </c:ser>
        <c:ser>
          <c:idx val="1"/>
          <c:order val="1"/>
          <c:tx>
            <c:strRef>
              <c:f>'9-13'!$C$4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'9-13'!$A$5:$A$9</c:f>
              <c:strCache>
                <c:ptCount val="5"/>
                <c:pt idx="0">
                  <c:v>Sportovní zařízení, možnosti sportovního vyžití</c:v>
                </c:pt>
                <c:pt idx="1">
                  <c:v>Divadla a kina</c:v>
                </c:pt>
                <c:pt idx="2">
                  <c:v>Muzeum</c:v>
                </c:pt>
                <c:pt idx="3">
                  <c:v>Kulturní dům</c:v>
                </c:pt>
                <c:pt idx="4">
                  <c:v>Knihovna</c:v>
                </c:pt>
              </c:strCache>
            </c:strRef>
          </c:cat>
          <c:val>
            <c:numRef>
              <c:f>'9-13'!$C$5:$C$9</c:f>
              <c:numCache>
                <c:formatCode>0.0</c:formatCode>
                <c:ptCount val="5"/>
                <c:pt idx="0">
                  <c:v>7.22</c:v>
                </c:pt>
                <c:pt idx="1">
                  <c:v>7.61</c:v>
                </c:pt>
                <c:pt idx="2">
                  <c:v>7.01</c:v>
                </c:pt>
                <c:pt idx="3">
                  <c:v>5.77</c:v>
                </c:pt>
                <c:pt idx="4">
                  <c:v>7.9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598-4130-BC5D-3372BF7935EF}"/>
            </c:ext>
          </c:extLst>
        </c:ser>
        <c:ser>
          <c:idx val="2"/>
          <c:order val="2"/>
          <c:tx>
            <c:strRef>
              <c:f>'9-13'!$D$4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'9-13'!$A$5:$A$9</c:f>
              <c:strCache>
                <c:ptCount val="5"/>
                <c:pt idx="0">
                  <c:v>Sportovní zařízení, možnosti sportovního vyžití</c:v>
                </c:pt>
                <c:pt idx="1">
                  <c:v>Divadla a kina</c:v>
                </c:pt>
                <c:pt idx="2">
                  <c:v>Muzeum</c:v>
                </c:pt>
                <c:pt idx="3">
                  <c:v>Kulturní dům</c:v>
                </c:pt>
                <c:pt idx="4">
                  <c:v>Knihovna</c:v>
                </c:pt>
              </c:strCache>
            </c:strRef>
          </c:cat>
          <c:val>
            <c:numRef>
              <c:f>'9-13'!$D$5:$D$9</c:f>
              <c:numCache>
                <c:formatCode>0.0</c:formatCode>
                <c:ptCount val="5"/>
                <c:pt idx="0">
                  <c:v>7.0684647302904597</c:v>
                </c:pt>
                <c:pt idx="1">
                  <c:v>7.5111561866125802</c:v>
                </c:pt>
                <c:pt idx="2">
                  <c:v>7.1072164948453604</c:v>
                </c:pt>
                <c:pt idx="3">
                  <c:v>5.6275303643724701</c:v>
                </c:pt>
                <c:pt idx="4">
                  <c:v>7.8526970954356798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598-4130-BC5D-3372BF7935EF}"/>
            </c:ext>
          </c:extLst>
        </c:ser>
        <c:ser>
          <c:idx val="3"/>
          <c:order val="3"/>
          <c:tx>
            <c:strRef>
              <c:f>'9-13'!$E$4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'9-13'!$A$5:$A$9</c:f>
              <c:strCache>
                <c:ptCount val="5"/>
                <c:pt idx="0">
                  <c:v>Sportovní zařízení, možnosti sportovního vyžití</c:v>
                </c:pt>
                <c:pt idx="1">
                  <c:v>Divadla a kina</c:v>
                </c:pt>
                <c:pt idx="2">
                  <c:v>Muzeum</c:v>
                </c:pt>
                <c:pt idx="3">
                  <c:v>Kulturní dům</c:v>
                </c:pt>
                <c:pt idx="4">
                  <c:v>Knihovna</c:v>
                </c:pt>
              </c:strCache>
            </c:strRef>
          </c:cat>
          <c:val>
            <c:numRef>
              <c:f>'9-13'!$E$5:$E$9</c:f>
              <c:numCache>
                <c:formatCode>0.0</c:formatCode>
                <c:ptCount val="5"/>
                <c:pt idx="0">
                  <c:v>7.0467479674796696</c:v>
                </c:pt>
                <c:pt idx="1">
                  <c:v>7.4008097165991904</c:v>
                </c:pt>
                <c:pt idx="2">
                  <c:v>7.2434077079107499</c:v>
                </c:pt>
                <c:pt idx="3">
                  <c:v>5.4909456740442701</c:v>
                </c:pt>
                <c:pt idx="4">
                  <c:v>7.71370143149284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598-4130-BC5D-3372BF7935EF}"/>
            </c:ext>
          </c:extLst>
        </c:ser>
        <c:ser>
          <c:idx val="4"/>
          <c:order val="4"/>
          <c:tx>
            <c:strRef>
              <c:f>'9-13'!$F$4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'9-13'!$A$5:$A$9</c:f>
              <c:strCache>
                <c:ptCount val="5"/>
                <c:pt idx="0">
                  <c:v>Sportovní zařízení, možnosti sportovního vyžití</c:v>
                </c:pt>
                <c:pt idx="1">
                  <c:v>Divadla a kina</c:v>
                </c:pt>
                <c:pt idx="2">
                  <c:v>Muzeum</c:v>
                </c:pt>
                <c:pt idx="3">
                  <c:v>Kulturní dům</c:v>
                </c:pt>
                <c:pt idx="4">
                  <c:v>Knihovna</c:v>
                </c:pt>
              </c:strCache>
            </c:strRef>
          </c:cat>
          <c:val>
            <c:numRef>
              <c:f>'9-13'!$F$5:$F$9</c:f>
              <c:numCache>
                <c:formatCode>0.0</c:formatCode>
                <c:ptCount val="5"/>
                <c:pt idx="0">
                  <c:v>6.9147121535181197</c:v>
                </c:pt>
                <c:pt idx="1">
                  <c:v>7.5801217038539601</c:v>
                </c:pt>
                <c:pt idx="2">
                  <c:v>7.1548117154811699</c:v>
                </c:pt>
                <c:pt idx="3">
                  <c:v>5.7057613168724304</c:v>
                </c:pt>
                <c:pt idx="4">
                  <c:v>8.1560439560439608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598-4130-BC5D-3372BF7935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254108672"/>
        <c:axId val="254156800"/>
      </c:barChart>
      <c:catAx>
        <c:axId val="25410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4156800"/>
        <c:crosses val="autoZero"/>
        <c:auto val="1"/>
        <c:lblAlgn val="ctr"/>
        <c:lblOffset val="100"/>
        <c:noMultiLvlLbl val="1"/>
      </c:catAx>
      <c:valAx>
        <c:axId val="254156800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254108672"/>
        <c:crosses val="autoZero"/>
        <c:crossBetween val="between"/>
      </c:valAx>
      <c:spPr>
        <a:noFill/>
        <a:ln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2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200" b="1" strike="noStrike" spc="-1">
                <a:solidFill>
                  <a:srgbClr val="000000"/>
                </a:solidFill>
                <a:latin typeface="Calibri"/>
                <a:ea typeface="Calibri"/>
              </a:rPr>
              <a:t>Hodnocení kvality prostředí </a:t>
            </a:r>
            <a:r>
              <a:rPr lang="cs-CZ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‒ Zhodnoťte kvalitu následujících položek
(10 = nejvíce kvalitní; 0 = nejméně kvalitní)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8913365310593898E-2"/>
          <c:y val="0.35310780831960703"/>
          <c:w val="0.93409131284419999"/>
          <c:h val="0.431841872244808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'9-13'!$B$22</c:f>
              <c:strCache>
                <c:ptCount val="1"/>
                <c:pt idx="0">
                  <c:v>Rok 2011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'9-13'!$A$23:$A$30</c:f>
              <c:strCache>
                <c:ptCount val="8"/>
                <c:pt idx="0">
                  <c:v>Veřejné parky             a zahrady</c:v>
                </c:pt>
                <c:pt idx="1">
                  <c:v>Zastavěné prostory</c:v>
                </c:pt>
                <c:pt idx="2">
                  <c:v>Odvoz odpadů</c:v>
                </c:pt>
                <c:pt idx="3">
                  <c:v>Kvalita ovzduší</c:v>
                </c:pt>
                <c:pt idx="4">
                  <c:v>Hluková zátěž ve dne</c:v>
                </c:pt>
                <c:pt idx="5">
                  <c:v>Hluková zátěž v noci</c:v>
                </c:pt>
                <c:pt idx="6">
                  <c:v>Čistota veřejných prostor</c:v>
                </c:pt>
                <c:pt idx="7">
                  <c:v>Údržba komunikací</c:v>
                </c:pt>
              </c:strCache>
            </c:strRef>
          </c:cat>
          <c:val>
            <c:numRef>
              <c:f>'9-13'!$B$23:$B$30</c:f>
              <c:numCache>
                <c:formatCode>0.0</c:formatCode>
                <c:ptCount val="8"/>
                <c:pt idx="0">
                  <c:v>6.74</c:v>
                </c:pt>
                <c:pt idx="1">
                  <c:v>5.89</c:v>
                </c:pt>
                <c:pt idx="2">
                  <c:v>6.69</c:v>
                </c:pt>
                <c:pt idx="3">
                  <c:v>6.14</c:v>
                </c:pt>
                <c:pt idx="4">
                  <c:v>6.53</c:v>
                </c:pt>
                <c:pt idx="5">
                  <c:v>6.41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57E-41F1-9515-00DF98AA7DFB}"/>
            </c:ext>
          </c:extLst>
        </c:ser>
        <c:ser>
          <c:idx val="1"/>
          <c:order val="1"/>
          <c:tx>
            <c:strRef>
              <c:f>'9-13'!$C$22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'9-13'!$A$23:$A$30</c:f>
              <c:strCache>
                <c:ptCount val="8"/>
                <c:pt idx="0">
                  <c:v>Veřejné parky             a zahrady</c:v>
                </c:pt>
                <c:pt idx="1">
                  <c:v>Zastavěné prostory</c:v>
                </c:pt>
                <c:pt idx="2">
                  <c:v>Odvoz odpadů</c:v>
                </c:pt>
                <c:pt idx="3">
                  <c:v>Kvalita ovzduší</c:v>
                </c:pt>
                <c:pt idx="4">
                  <c:v>Hluková zátěž ve dne</c:v>
                </c:pt>
                <c:pt idx="5">
                  <c:v>Hluková zátěž v noci</c:v>
                </c:pt>
                <c:pt idx="6">
                  <c:v>Čistota veřejných prostor</c:v>
                </c:pt>
                <c:pt idx="7">
                  <c:v>Údržba komunikací</c:v>
                </c:pt>
              </c:strCache>
            </c:strRef>
          </c:cat>
          <c:val>
            <c:numRef>
              <c:f>'9-13'!$C$23:$C$30</c:f>
              <c:numCache>
                <c:formatCode>0.0</c:formatCode>
                <c:ptCount val="8"/>
                <c:pt idx="0">
                  <c:v>6.5</c:v>
                </c:pt>
                <c:pt idx="1">
                  <c:v>5.91</c:v>
                </c:pt>
                <c:pt idx="2">
                  <c:v>6.99</c:v>
                </c:pt>
                <c:pt idx="3">
                  <c:v>6.48</c:v>
                </c:pt>
                <c:pt idx="4">
                  <c:v>6.09</c:v>
                </c:pt>
                <c:pt idx="5">
                  <c:v>6.66</c:v>
                </c:pt>
                <c:pt idx="6">
                  <c:v>5.18</c:v>
                </c:pt>
                <c:pt idx="7">
                  <c:v>4.8099999999999996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57E-41F1-9515-00DF98AA7DFB}"/>
            </c:ext>
          </c:extLst>
        </c:ser>
        <c:ser>
          <c:idx val="2"/>
          <c:order val="2"/>
          <c:tx>
            <c:strRef>
              <c:f>'9-13'!$D$22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'9-13'!$A$23:$A$30</c:f>
              <c:strCache>
                <c:ptCount val="8"/>
                <c:pt idx="0">
                  <c:v>Veřejné parky             a zahrady</c:v>
                </c:pt>
                <c:pt idx="1">
                  <c:v>Zastavěné prostory</c:v>
                </c:pt>
                <c:pt idx="2">
                  <c:v>Odvoz odpadů</c:v>
                </c:pt>
                <c:pt idx="3">
                  <c:v>Kvalita ovzduší</c:v>
                </c:pt>
                <c:pt idx="4">
                  <c:v>Hluková zátěž ve dne</c:v>
                </c:pt>
                <c:pt idx="5">
                  <c:v>Hluková zátěž v noci</c:v>
                </c:pt>
                <c:pt idx="6">
                  <c:v>Čistota veřejných prostor</c:v>
                </c:pt>
                <c:pt idx="7">
                  <c:v>Údržba komunikací</c:v>
                </c:pt>
              </c:strCache>
            </c:strRef>
          </c:cat>
          <c:val>
            <c:numRef>
              <c:f>'9-13'!$D$23:$D$30</c:f>
              <c:numCache>
                <c:formatCode>0.0</c:formatCode>
                <c:ptCount val="8"/>
                <c:pt idx="0">
                  <c:v>6.4558232931726902</c:v>
                </c:pt>
                <c:pt idx="1">
                  <c:v>5.8046709129511704</c:v>
                </c:pt>
                <c:pt idx="2">
                  <c:v>7.5050100200400802</c:v>
                </c:pt>
                <c:pt idx="3">
                  <c:v>6.3627254509017996</c:v>
                </c:pt>
                <c:pt idx="4">
                  <c:v>6.1959999999999997</c:v>
                </c:pt>
                <c:pt idx="5">
                  <c:v>6.5911823647294598</c:v>
                </c:pt>
                <c:pt idx="6">
                  <c:v>5.4809619238477003</c:v>
                </c:pt>
                <c:pt idx="7">
                  <c:v>5.6907630522088404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57E-41F1-9515-00DF98AA7DFB}"/>
            </c:ext>
          </c:extLst>
        </c:ser>
        <c:ser>
          <c:idx val="3"/>
          <c:order val="3"/>
          <c:tx>
            <c:strRef>
              <c:f>'9-13'!$E$22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'9-13'!$A$23:$A$30</c:f>
              <c:strCache>
                <c:ptCount val="8"/>
                <c:pt idx="0">
                  <c:v>Veřejné parky             a zahrady</c:v>
                </c:pt>
                <c:pt idx="1">
                  <c:v>Zastavěné prostory</c:v>
                </c:pt>
                <c:pt idx="2">
                  <c:v>Odvoz odpadů</c:v>
                </c:pt>
                <c:pt idx="3">
                  <c:v>Kvalita ovzduší</c:v>
                </c:pt>
                <c:pt idx="4">
                  <c:v>Hluková zátěž ve dne</c:v>
                </c:pt>
                <c:pt idx="5">
                  <c:v>Hluková zátěž v noci</c:v>
                </c:pt>
                <c:pt idx="6">
                  <c:v>Čistota veřejných prostor</c:v>
                </c:pt>
                <c:pt idx="7">
                  <c:v>Údržba komunikací</c:v>
                </c:pt>
              </c:strCache>
            </c:strRef>
          </c:cat>
          <c:val>
            <c:numRef>
              <c:f>'9-13'!$E$23:$E$30</c:f>
              <c:numCache>
                <c:formatCode>0.0</c:formatCode>
                <c:ptCount val="8"/>
                <c:pt idx="0">
                  <c:v>6.42011834319527</c:v>
                </c:pt>
                <c:pt idx="1">
                  <c:v>5.6606060606060602</c:v>
                </c:pt>
                <c:pt idx="2">
                  <c:v>7.0276679841897201</c:v>
                </c:pt>
                <c:pt idx="3">
                  <c:v>6.7292490118577097</c:v>
                </c:pt>
                <c:pt idx="4">
                  <c:v>6.0830039525691699</c:v>
                </c:pt>
                <c:pt idx="5">
                  <c:v>6.0830039525691699</c:v>
                </c:pt>
                <c:pt idx="6">
                  <c:v>5.4240631163708102</c:v>
                </c:pt>
                <c:pt idx="7">
                  <c:v>5.5009861932938904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57E-41F1-9515-00DF98AA7DFB}"/>
            </c:ext>
          </c:extLst>
        </c:ser>
        <c:ser>
          <c:idx val="4"/>
          <c:order val="4"/>
          <c:tx>
            <c:strRef>
              <c:f>'9-13'!$F$22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'9-13'!$A$23:$A$30</c:f>
              <c:strCache>
                <c:ptCount val="8"/>
                <c:pt idx="0">
                  <c:v>Veřejné parky             a zahrady</c:v>
                </c:pt>
                <c:pt idx="1">
                  <c:v>Zastavěné prostory</c:v>
                </c:pt>
                <c:pt idx="2">
                  <c:v>Odvoz odpadů</c:v>
                </c:pt>
                <c:pt idx="3">
                  <c:v>Kvalita ovzduší</c:v>
                </c:pt>
                <c:pt idx="4">
                  <c:v>Hluková zátěž ve dne</c:v>
                </c:pt>
                <c:pt idx="5">
                  <c:v>Hluková zátěž v noci</c:v>
                </c:pt>
                <c:pt idx="6">
                  <c:v>Čistota veřejných prostor</c:v>
                </c:pt>
                <c:pt idx="7">
                  <c:v>Údržba komunikací</c:v>
                </c:pt>
              </c:strCache>
            </c:strRef>
          </c:cat>
          <c:val>
            <c:numRef>
              <c:f>'9-13'!$F$23:$F$30</c:f>
              <c:numCache>
                <c:formatCode>0.0</c:formatCode>
                <c:ptCount val="8"/>
                <c:pt idx="0">
                  <c:v>6.52694610778443</c:v>
                </c:pt>
                <c:pt idx="1">
                  <c:v>5.5938144329896904</c:v>
                </c:pt>
                <c:pt idx="2">
                  <c:v>7.1026156941649896</c:v>
                </c:pt>
                <c:pt idx="3">
                  <c:v>6.6412825651302603</c:v>
                </c:pt>
                <c:pt idx="4">
                  <c:v>6.0819999999999999</c:v>
                </c:pt>
                <c:pt idx="5">
                  <c:v>7.0039999999999996</c:v>
                </c:pt>
                <c:pt idx="6">
                  <c:v>5.55888223552894</c:v>
                </c:pt>
                <c:pt idx="7">
                  <c:v>5.0702811244979902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57E-41F1-9515-00DF98AA7D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255265792"/>
        <c:axId val="254159680"/>
      </c:barChart>
      <c:catAx>
        <c:axId val="255265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4159680"/>
        <c:crosses val="autoZero"/>
        <c:auto val="1"/>
        <c:lblAlgn val="ctr"/>
        <c:lblOffset val="100"/>
        <c:noMultiLvlLbl val="1"/>
      </c:catAx>
      <c:valAx>
        <c:axId val="254159680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255265792"/>
        <c:crosses val="autoZero"/>
        <c:crossBetween val="between"/>
      </c:valAx>
      <c:spPr>
        <a:noFill/>
        <a:ln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2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200" b="1" strike="noStrike" spc="-1">
                <a:solidFill>
                  <a:srgbClr val="000000"/>
                </a:solidFill>
                <a:latin typeface="Calibri"/>
                <a:ea typeface="Calibri"/>
              </a:rPr>
              <a:t>Hodnocení zapojení veřejnosti </a:t>
            </a:r>
            <a:r>
              <a:rPr lang="cs-CZ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‒ Zhodnoťte prosím následující možnosti Vašeho zapojení do rozhodování (10 = vysoké až 0 = nízké)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'9-13'!$B$33</c:f>
              <c:strCache>
                <c:ptCount val="1"/>
                <c:pt idx="0">
                  <c:v>Rok 2011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'9-13'!$A$34:$A$37</c:f>
              <c:strCache>
                <c:ptCount val="4"/>
                <c:pt idx="0">
                  <c:v>Podílet se na místním plánovacím procesu</c:v>
                </c:pt>
                <c:pt idx="1">
                  <c:v>Stát se členem místních zájmových organizací, spolků</c:v>
                </c:pt>
                <c:pt idx="2">
                  <c:v>Podávat přímé žádosti/dotazy na místní úřady</c:v>
                </c:pt>
                <c:pt idx="3">
                  <c:v>Účast v komunálních volbách /referendech</c:v>
                </c:pt>
              </c:strCache>
            </c:strRef>
          </c:cat>
          <c:val>
            <c:numRef>
              <c:f>'9-13'!$B$34:$B$37</c:f>
              <c:numCache>
                <c:formatCode>0.0</c:formatCode>
                <c:ptCount val="4"/>
                <c:pt idx="0">
                  <c:v>3.9</c:v>
                </c:pt>
                <c:pt idx="1">
                  <c:v>4.9000000000000004</c:v>
                </c:pt>
                <c:pt idx="2">
                  <c:v>5.27</c:v>
                </c:pt>
                <c:pt idx="3">
                  <c:v>6.44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46C-419F-8CDD-1504737F1031}"/>
            </c:ext>
          </c:extLst>
        </c:ser>
        <c:ser>
          <c:idx val="1"/>
          <c:order val="1"/>
          <c:tx>
            <c:strRef>
              <c:f>'9-13'!$C$33</c:f>
              <c:strCache>
                <c:ptCount val="1"/>
                <c:pt idx="0">
                  <c:v>Rok 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'9-13'!$A$34:$A$37</c:f>
              <c:strCache>
                <c:ptCount val="4"/>
                <c:pt idx="0">
                  <c:v>Podílet se na místním plánovacím procesu</c:v>
                </c:pt>
                <c:pt idx="1">
                  <c:v>Stát se členem místních zájmových organizací, spolků</c:v>
                </c:pt>
                <c:pt idx="2">
                  <c:v>Podávat přímé žádosti/dotazy na místní úřady</c:v>
                </c:pt>
                <c:pt idx="3">
                  <c:v>Účast v komunálních volbách /referendech</c:v>
                </c:pt>
              </c:strCache>
            </c:strRef>
          </c:cat>
          <c:val>
            <c:numRef>
              <c:f>'9-13'!$C$34:$C$37</c:f>
              <c:numCache>
                <c:formatCode>0.0</c:formatCode>
                <c:ptCount val="4"/>
                <c:pt idx="0">
                  <c:v>3.99</c:v>
                </c:pt>
                <c:pt idx="1">
                  <c:v>4.63</c:v>
                </c:pt>
                <c:pt idx="2">
                  <c:v>4.78</c:v>
                </c:pt>
                <c:pt idx="3">
                  <c:v>5.87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46C-419F-8CDD-1504737F1031}"/>
            </c:ext>
          </c:extLst>
        </c:ser>
        <c:ser>
          <c:idx val="2"/>
          <c:order val="2"/>
          <c:tx>
            <c:strRef>
              <c:f>'9-13'!$D$33</c:f>
              <c:strCache>
                <c:ptCount val="1"/>
                <c:pt idx="0">
                  <c:v>Rok 2015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'9-13'!$A$34:$A$37</c:f>
              <c:strCache>
                <c:ptCount val="4"/>
                <c:pt idx="0">
                  <c:v>Podílet se na místním plánovacím procesu</c:v>
                </c:pt>
                <c:pt idx="1">
                  <c:v>Stát se členem místních zájmových organizací, spolků</c:v>
                </c:pt>
                <c:pt idx="2">
                  <c:v>Podávat přímé žádosti/dotazy na místní úřady</c:v>
                </c:pt>
                <c:pt idx="3">
                  <c:v>Účast v komunálních volbách /referendech</c:v>
                </c:pt>
              </c:strCache>
            </c:strRef>
          </c:cat>
          <c:val>
            <c:numRef>
              <c:f>'9-13'!$D$34:$D$37</c:f>
              <c:numCache>
                <c:formatCode>0.0</c:formatCode>
                <c:ptCount val="4"/>
                <c:pt idx="0">
                  <c:v>4.3862559241706203</c:v>
                </c:pt>
                <c:pt idx="1">
                  <c:v>5.1540178571428603</c:v>
                </c:pt>
                <c:pt idx="2">
                  <c:v>5.44866071428571</c:v>
                </c:pt>
                <c:pt idx="3">
                  <c:v>6.69379014989293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46C-419F-8CDD-1504737F1031}"/>
            </c:ext>
          </c:extLst>
        </c:ser>
        <c:ser>
          <c:idx val="3"/>
          <c:order val="3"/>
          <c:tx>
            <c:strRef>
              <c:f>'9-13'!$E$33</c:f>
              <c:strCache>
                <c:ptCount val="1"/>
                <c:pt idx="0">
                  <c:v>Rok 2017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'9-13'!$A$34:$A$37</c:f>
              <c:strCache>
                <c:ptCount val="4"/>
                <c:pt idx="0">
                  <c:v>Podílet se na místním plánovacím procesu</c:v>
                </c:pt>
                <c:pt idx="1">
                  <c:v>Stát se členem místních zájmových organizací, spolků</c:v>
                </c:pt>
                <c:pt idx="2">
                  <c:v>Podávat přímé žádosti/dotazy na místní úřady</c:v>
                </c:pt>
                <c:pt idx="3">
                  <c:v>Účast v komunálních volbách /referendech</c:v>
                </c:pt>
              </c:strCache>
            </c:strRef>
          </c:cat>
          <c:val>
            <c:numRef>
              <c:f>'9-13'!$E$34:$E$37</c:f>
              <c:numCache>
                <c:formatCode>0.0</c:formatCode>
                <c:ptCount val="4"/>
                <c:pt idx="0">
                  <c:v>4.98744769874477</c:v>
                </c:pt>
                <c:pt idx="1">
                  <c:v>5.5845511482254704</c:v>
                </c:pt>
                <c:pt idx="2">
                  <c:v>5.6237218813905896</c:v>
                </c:pt>
                <c:pt idx="3">
                  <c:v>7.1124497991967903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46C-419F-8CDD-1504737F1031}"/>
            </c:ext>
          </c:extLst>
        </c:ser>
        <c:ser>
          <c:idx val="4"/>
          <c:order val="4"/>
          <c:tx>
            <c:strRef>
              <c:f>'9-13'!$F$33</c:f>
              <c:strCache>
                <c:ptCount val="1"/>
                <c:pt idx="0">
                  <c:v>Rok 2019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'9-13'!$A$34:$A$37</c:f>
              <c:strCache>
                <c:ptCount val="4"/>
                <c:pt idx="0">
                  <c:v>Podílet se na místním plánovacím procesu</c:v>
                </c:pt>
                <c:pt idx="1">
                  <c:v>Stát se členem místních zájmových organizací, spolků</c:v>
                </c:pt>
                <c:pt idx="2">
                  <c:v>Podávat přímé žádosti/dotazy na místní úřady</c:v>
                </c:pt>
                <c:pt idx="3">
                  <c:v>Účast v komunálních volbách /referendech</c:v>
                </c:pt>
              </c:strCache>
            </c:strRef>
          </c:cat>
          <c:val>
            <c:numRef>
              <c:f>'9-13'!$F$34:$F$37</c:f>
              <c:numCache>
                <c:formatCode>0.0</c:formatCode>
                <c:ptCount val="4"/>
                <c:pt idx="0">
                  <c:v>4.1074168797953998</c:v>
                </c:pt>
                <c:pt idx="1">
                  <c:v>5.4734299516908198</c:v>
                </c:pt>
                <c:pt idx="2">
                  <c:v>5.5735294117647101</c:v>
                </c:pt>
                <c:pt idx="3">
                  <c:v>7.4151785714285703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46C-419F-8CDD-1504737F10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256037376"/>
        <c:axId val="254161408"/>
      </c:barChart>
      <c:catAx>
        <c:axId val="25603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4161408"/>
        <c:crosses val="autoZero"/>
        <c:auto val="1"/>
        <c:lblAlgn val="ctr"/>
        <c:lblOffset val="100"/>
        <c:noMultiLvlLbl val="1"/>
      </c:catAx>
      <c:valAx>
        <c:axId val="254161408"/>
        <c:scaling>
          <c:orientation val="minMax"/>
        </c:scaling>
        <c:delete val="1"/>
        <c:axPos val="l"/>
        <c:numFmt formatCode="0.0" sourceLinked="0"/>
        <c:majorTickMark val="out"/>
        <c:minorTickMark val="none"/>
        <c:tickLblPos val="nextTo"/>
        <c:crossAx val="256037376"/>
        <c:crosses val="autoZero"/>
        <c:crossBetween val="between"/>
      </c:valAx>
      <c:spPr>
        <a:noFill/>
        <a:ln>
          <a:noFill/>
        </a:ln>
      </c:spPr>
    </c:plotArea>
    <c:legend>
      <c:legendPos val="t"/>
      <c:layout/>
      <c:overlay val="0"/>
      <c:spPr>
        <a:noFill/>
        <a:ln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Calibri"/>
              <a:ea typeface="Calibri"/>
            </a:defRPr>
          </a:pPr>
          <a:endParaRPr lang="cs-CZ"/>
        </a:p>
      </c:txPr>
    </c:legend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400" b="1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r>
              <a:rPr lang="cs-CZ" sz="14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Jakým způsobem by město mělo zvát na své akce? 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9455487290687901E-2"/>
          <c:y val="0.27558013706865497"/>
          <c:w val="0.95199373569449497"/>
          <c:h val="0.463989419261753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'24,25'!$C$2</c:f>
              <c:strCache>
                <c:ptCount val="1"/>
                <c:pt idx="0">
                  <c:v>Podíl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numFmt formatCode="0.0\ 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  <a:ea typeface="Calibri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'24,25'!$A$3:$A$9</c:f>
              <c:strCache>
                <c:ptCount val="7"/>
                <c:pt idx="0">
                  <c:v>Rádio</c:v>
                </c:pt>
                <c:pt idx="1">
                  <c:v>Noviny</c:v>
                </c:pt>
                <c:pt idx="2">
                  <c:v>Plakát</c:v>
                </c:pt>
                <c:pt idx="3">
                  <c:v>Leták</c:v>
                </c:pt>
                <c:pt idx="4">
                  <c:v>Sociální sítě MMJ</c:v>
                </c:pt>
                <c:pt idx="5">
                  <c:v>Webové stránky MMJ</c:v>
                </c:pt>
                <c:pt idx="6">
                  <c:v>Osobní pozvání (dopis, e-mail)</c:v>
                </c:pt>
              </c:strCache>
            </c:strRef>
          </c:cat>
          <c:val>
            <c:numRef>
              <c:f>'24,25'!$C$3:$C$9</c:f>
              <c:numCache>
                <c:formatCode>0.0\ %</c:formatCode>
                <c:ptCount val="7"/>
                <c:pt idx="0">
                  <c:v>0.63983903420523136</c:v>
                </c:pt>
                <c:pt idx="1">
                  <c:v>0.57746478873239437</c:v>
                </c:pt>
                <c:pt idx="2">
                  <c:v>0.51710261569416494</c:v>
                </c:pt>
                <c:pt idx="3">
                  <c:v>0.50100603621730377</c:v>
                </c:pt>
                <c:pt idx="4">
                  <c:v>0.44466800804828976</c:v>
                </c:pt>
                <c:pt idx="5">
                  <c:v>0.43661971830985913</c:v>
                </c:pt>
                <c:pt idx="6">
                  <c:v>0.24949698189134809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329-4279-91C4-4BB77CC9CA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038400"/>
        <c:axId val="254163712"/>
      </c:barChart>
      <c:catAx>
        <c:axId val="256038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  <a:ea typeface="Calibri"/>
              </a:defRPr>
            </a:pPr>
            <a:endParaRPr lang="cs-CZ"/>
          </a:p>
        </c:txPr>
        <c:crossAx val="254163712"/>
        <c:crosses val="autoZero"/>
        <c:auto val="1"/>
        <c:lblAlgn val="ctr"/>
        <c:lblOffset val="100"/>
        <c:noMultiLvlLbl val="1"/>
      </c:catAx>
      <c:valAx>
        <c:axId val="254163712"/>
        <c:scaling>
          <c:orientation val="minMax"/>
        </c:scaling>
        <c:delete val="1"/>
        <c:axPos val="l"/>
        <c:numFmt formatCode="0.0\ %" sourceLinked="0"/>
        <c:majorTickMark val="out"/>
        <c:minorTickMark val="none"/>
        <c:tickLblPos val="nextTo"/>
        <c:crossAx val="256038400"/>
        <c:crosses val="autoZero"/>
        <c:crossBetween val="between"/>
      </c:valAx>
      <c:spPr>
        <a:noFill/>
        <a:ln w="25560">
          <a:noFill/>
        </a:ln>
      </c:spPr>
    </c:plotArea>
    <c:plotVisOnly val="1"/>
    <c:dispBlanksAs val="gap"/>
    <c:showDLblsOverMax val="1"/>
  </c:chart>
  <c:spPr>
    <a:noFill/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4552" cy="499824"/>
          </a:xfrm>
          <a:prstGeom prst="rect">
            <a:avLst/>
          </a:prstGeom>
        </p:spPr>
        <p:txBody>
          <a:bodyPr vert="horz" lIns="96329" tIns="48164" rIns="96329" bIns="48164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8210" y="1"/>
            <a:ext cx="2974552" cy="499824"/>
          </a:xfrm>
          <a:prstGeom prst="rect">
            <a:avLst/>
          </a:prstGeom>
        </p:spPr>
        <p:txBody>
          <a:bodyPr vert="horz" lIns="96329" tIns="48164" rIns="96329" bIns="48164" rtlCol="0"/>
          <a:lstStyle>
            <a:lvl1pPr algn="r">
              <a:defRPr sz="1300"/>
            </a:lvl1pPr>
          </a:lstStyle>
          <a:p>
            <a:fld id="{7CE3B535-A500-4B5C-8B83-868460869E2B}" type="datetimeFigureOut">
              <a:rPr lang="cs-CZ" smtClean="0"/>
              <a:pPr/>
              <a:t>09.09.2019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94930"/>
            <a:ext cx="2974552" cy="499824"/>
          </a:xfrm>
          <a:prstGeom prst="rect">
            <a:avLst/>
          </a:prstGeom>
        </p:spPr>
        <p:txBody>
          <a:bodyPr vert="horz" lIns="96329" tIns="48164" rIns="96329" bIns="48164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8210" y="9494930"/>
            <a:ext cx="2974552" cy="499824"/>
          </a:xfrm>
          <a:prstGeom prst="rect">
            <a:avLst/>
          </a:prstGeom>
        </p:spPr>
        <p:txBody>
          <a:bodyPr vert="horz" lIns="96329" tIns="48164" rIns="96329" bIns="48164" rtlCol="0" anchor="b"/>
          <a:lstStyle>
            <a:lvl1pPr algn="r">
              <a:defRPr sz="1300"/>
            </a:lvl1pPr>
          </a:lstStyle>
          <a:p>
            <a:fld id="{6D82B195-A279-4474-AA4A-CDB40783608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977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64350" cy="99964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96329" tIns="48164" rIns="96329" bIns="48164" anchor="ctr"/>
          <a:lstStyle/>
          <a:p>
            <a:pPr>
              <a:buFont typeface="Times New Roman" pitchFamily="16" charset="0"/>
              <a:buNone/>
              <a:defRPr/>
            </a:pPr>
            <a:endParaRPr lang="cs-CZ">
              <a:cs typeface="Lucida Sans Unicode" charset="0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64350" cy="99964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329" tIns="48164" rIns="96329" bIns="48164" anchor="ctr"/>
          <a:lstStyle/>
          <a:p>
            <a:pPr>
              <a:buFont typeface="Times New Roman" pitchFamily="16" charset="0"/>
              <a:buNone/>
              <a:defRPr/>
            </a:pPr>
            <a:endParaRPr lang="cs-CZ">
              <a:cs typeface="Lucida Sans Unicode" charset="0"/>
            </a:endParaRP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64350" cy="99964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329" tIns="48164" rIns="96329" bIns="48164" anchor="ctr"/>
          <a:lstStyle/>
          <a:p>
            <a:pPr>
              <a:buFont typeface="Times New Roman" pitchFamily="16" charset="0"/>
              <a:buNone/>
              <a:defRPr/>
            </a:pPr>
            <a:endParaRPr lang="cs-CZ">
              <a:cs typeface="Lucida Sans Unicode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1" y="1"/>
            <a:ext cx="2969785" cy="4946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811" tIns="49301" rIns="94811" bIns="49301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62599" algn="l"/>
                <a:tab pos="1525198" algn="l"/>
                <a:tab pos="2287798" algn="l"/>
                <a:tab pos="305039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8210" y="1"/>
            <a:ext cx="2969784" cy="4946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811" tIns="49301" rIns="94811" bIns="49301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62599" algn="l"/>
                <a:tab pos="1525198" algn="l"/>
                <a:tab pos="2287798" algn="l"/>
                <a:tab pos="305039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6743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5038" y="749300"/>
            <a:ext cx="4989512" cy="37433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9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6435" y="4748332"/>
            <a:ext cx="5486714" cy="44932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811" tIns="49301" rIns="94811" bIns="49301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noProof="0" smtClean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1" y="9494932"/>
            <a:ext cx="2969785" cy="4946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811" tIns="49301" rIns="94811" bIns="49301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62599" algn="l"/>
                <a:tab pos="1525198" algn="l"/>
                <a:tab pos="2287798" algn="l"/>
                <a:tab pos="305039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8210" y="9494932"/>
            <a:ext cx="2969784" cy="4946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811" tIns="49301" rIns="94811" bIns="49301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62599" algn="l"/>
                <a:tab pos="1525198" algn="l"/>
                <a:tab pos="2287798" algn="l"/>
                <a:tab pos="305039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E9B6DB6B-332A-4C38-B9BF-D5B8AD3D2D1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5509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679111D-5396-4C08-9BA4-667495046639}" type="slidenum">
              <a:rPr lang="cs-CZ" smtClean="0">
                <a:latin typeface="Times New Roman" pitchFamily="18" charset="0"/>
                <a:cs typeface="Lucida Sans Unicode" pitchFamily="34" charset="0"/>
              </a:rPr>
              <a:pPr/>
              <a:t>1</a:t>
            </a:fld>
            <a:endParaRPr lang="cs-CZ" smtClean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1177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9300"/>
            <a:ext cx="4997450" cy="3749675"/>
          </a:xfrm>
          <a:ln/>
        </p:spPr>
      </p:sp>
      <p:sp>
        <p:nvSpPr>
          <p:cNvPr id="1177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435" y="4748332"/>
            <a:ext cx="5491480" cy="4498420"/>
          </a:xfrm>
          <a:noFill/>
          <a:ln/>
        </p:spPr>
        <p:txBody>
          <a:bodyPr wrap="none" anchor="ctr"/>
          <a:lstStyle/>
          <a:p>
            <a:endParaRPr lang="cs-CZ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E9B6DB6B-332A-4C38-B9BF-D5B8AD3D2D1D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0825" y="1268413"/>
            <a:ext cx="427831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81538" y="1268413"/>
            <a:ext cx="4278312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3388" y="1588"/>
            <a:ext cx="2176462" cy="543877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50825" y="1588"/>
            <a:ext cx="6380163" cy="543877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5" y="1588"/>
            <a:ext cx="4603750" cy="64135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1268413"/>
            <a:ext cx="4278313" cy="41719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81538" y="1268413"/>
            <a:ext cx="4278312" cy="20097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81538" y="3430588"/>
            <a:ext cx="4278312" cy="20097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5" y="1588"/>
            <a:ext cx="4603750" cy="64135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1268413"/>
            <a:ext cx="4278313" cy="41719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81538" y="1268413"/>
            <a:ext cx="4278312" cy="41719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titulního textu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textu osnovy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 osnovy</a:t>
            </a:r>
          </a:p>
          <a:p>
            <a:pPr lvl="4"/>
            <a:r>
              <a:rPr lang="en-GB" smtClean="0"/>
              <a:t>Pátá úroveň osnovy</a:t>
            </a:r>
          </a:p>
          <a:p>
            <a:pPr lvl="4"/>
            <a:r>
              <a:rPr lang="en-GB" smtClean="0"/>
              <a:t>Šestá úroveň</a:t>
            </a:r>
          </a:p>
          <a:p>
            <a:pPr lvl="4"/>
            <a:r>
              <a:rPr lang="en-GB" smtClean="0"/>
              <a:t>Sedmá úroveň</a:t>
            </a:r>
          </a:p>
          <a:p>
            <a:pPr lvl="4"/>
            <a:r>
              <a:rPr lang="en-GB" smtClean="0"/>
              <a:t>Osmá úroveň textu</a:t>
            </a:r>
          </a:p>
          <a:p>
            <a:pPr lvl="4"/>
            <a:r>
              <a:rPr lang="en-GB" smtClean="0"/>
              <a:t>Devátá úroveň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0" y="6245225"/>
            <a:ext cx="895985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8" r:id="rId1"/>
    <p:sldLayoutId id="2147485379" r:id="rId2"/>
    <p:sldLayoutId id="2147485380" r:id="rId3"/>
    <p:sldLayoutId id="2147485381" r:id="rId4"/>
    <p:sldLayoutId id="2147485382" r:id="rId5"/>
    <p:sldLayoutId id="2147485383" r:id="rId6"/>
    <p:sldLayoutId id="2147485384" r:id="rId7"/>
    <p:sldLayoutId id="2147485385" r:id="rId8"/>
    <p:sldLayoutId id="2147485386" r:id="rId9"/>
    <p:sldLayoutId id="2147485387" r:id="rId10"/>
    <p:sldLayoutId id="2147485388" r:id="rId11"/>
  </p:sldLayoutIdLst>
  <p:transition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Lucida Sans Unicode" pitchFamily="34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588"/>
            <a:ext cx="4603750" cy="64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titulního textu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268413"/>
            <a:ext cx="8709025" cy="417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textu osnovy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 osnovy</a:t>
            </a:r>
          </a:p>
          <a:p>
            <a:pPr lvl="4"/>
            <a:r>
              <a:rPr lang="en-GB" smtClean="0"/>
              <a:t>Pátá úroveň osnovy</a:t>
            </a:r>
          </a:p>
          <a:p>
            <a:pPr lvl="4"/>
            <a:r>
              <a:rPr lang="en-GB" smtClean="0"/>
              <a:t>Šestá úroveň</a:t>
            </a:r>
          </a:p>
          <a:p>
            <a:pPr lvl="4"/>
            <a:r>
              <a:rPr lang="en-GB" smtClean="0"/>
              <a:t>Sedmá úroveň</a:t>
            </a:r>
          </a:p>
          <a:p>
            <a:pPr lvl="4"/>
            <a:r>
              <a:rPr lang="en-GB" smtClean="0"/>
              <a:t>Osmá úroveň textu</a:t>
            </a:r>
          </a:p>
          <a:p>
            <a:pPr lvl="4"/>
            <a:r>
              <a:rPr lang="en-GB" smtClean="0"/>
              <a:t>Devátá úroveň</a:t>
            </a:r>
          </a:p>
        </p:txBody>
      </p:sp>
      <p:sp>
        <p:nvSpPr>
          <p:cNvPr id="2" name="Freeform 3"/>
          <p:cNvSpPr>
            <a:spLocks noChangeArrowheads="1"/>
          </p:cNvSpPr>
          <p:nvPr/>
        </p:nvSpPr>
        <p:spPr bwMode="auto">
          <a:xfrm>
            <a:off x="250825" y="836613"/>
            <a:ext cx="8713788" cy="73025"/>
          </a:xfrm>
          <a:custGeom>
            <a:avLst/>
            <a:gdLst>
              <a:gd name="T0" fmla="*/ 0 w 1000"/>
              <a:gd name="T1" fmla="*/ 0 h 1000"/>
              <a:gd name="T2" fmla="*/ 527 w 1000"/>
              <a:gd name="T3" fmla="*/ 0 h 1000"/>
              <a:gd name="T4" fmla="*/ 527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w 1000"/>
              <a:gd name="T13" fmla="*/ 0 h 1000"/>
              <a:gd name="T14" fmla="*/ 1000 w 1000"/>
              <a:gd name="T15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1000" h="1000" stroke="0">
                <a:moveTo>
                  <a:pt x="0" y="0"/>
                </a:moveTo>
                <a:lnTo>
                  <a:pt x="527" y="0"/>
                </a:lnTo>
                <a:lnTo>
                  <a:pt x="527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CC0000"/>
          </a:solidFill>
          <a:ln w="936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cs-CZ">
              <a:cs typeface="Lucida Sans Unicode" charset="0"/>
            </a:endParaRPr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56325" y="0"/>
            <a:ext cx="2987675" cy="781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89" r:id="rId1"/>
    <p:sldLayoutId id="2147485390" r:id="rId2"/>
    <p:sldLayoutId id="2147485391" r:id="rId3"/>
    <p:sldLayoutId id="2147485392" r:id="rId4"/>
    <p:sldLayoutId id="2147485393" r:id="rId5"/>
    <p:sldLayoutId id="2147485394" r:id="rId6"/>
    <p:sldLayoutId id="2147485395" r:id="rId7"/>
    <p:sldLayoutId id="2147485396" r:id="rId8"/>
    <p:sldLayoutId id="2147485397" r:id="rId9"/>
    <p:sldLayoutId id="2147485398" r:id="rId10"/>
    <p:sldLayoutId id="2147485399" r:id="rId11"/>
    <p:sldLayoutId id="2147485400" r:id="rId12"/>
    <p:sldLayoutId id="2147485401" r:id="rId13"/>
  </p:sldLayoutIdLst>
  <p:transition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CC0000"/>
          </a:solidFill>
          <a:latin typeface="+mj-lt"/>
          <a:ea typeface="Lucida Sans Unicode" pitchFamily="34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CC0000"/>
          </a:solidFill>
          <a:latin typeface="Tahoma" charset="0"/>
          <a:ea typeface="Lucida Sans Unicode" pitchFamily="34" charset="0"/>
          <a:cs typeface="Lucida Sans Unicode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CC0000"/>
          </a:solidFill>
          <a:latin typeface="Tahoma" charset="0"/>
          <a:ea typeface="Lucida Sans Unicode" pitchFamily="34" charset="0"/>
          <a:cs typeface="Lucida Sans Unicode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CC0000"/>
          </a:solidFill>
          <a:latin typeface="Tahoma" charset="0"/>
          <a:ea typeface="Lucida Sans Unicode" pitchFamily="34" charset="0"/>
          <a:cs typeface="Lucida Sans Unicode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CC0000"/>
          </a:solidFill>
          <a:latin typeface="Tahoma" charset="0"/>
          <a:ea typeface="Lucida Sans Unicode" pitchFamily="34" charset="0"/>
          <a:cs typeface="Lucida Sans Unicode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>
          <a:solidFill>
            <a:srgbClr val="CC0000"/>
          </a:solidFill>
          <a:latin typeface="Tahoma" charset="0"/>
          <a:cs typeface="Lucida Sans Unicode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>
          <a:solidFill>
            <a:srgbClr val="CC0000"/>
          </a:solidFill>
          <a:latin typeface="Tahoma" charset="0"/>
          <a:cs typeface="Lucida Sans Unicode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>
          <a:solidFill>
            <a:srgbClr val="CC0000"/>
          </a:solidFill>
          <a:latin typeface="Tahoma" charset="0"/>
          <a:cs typeface="Lucida Sans Unicode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>
          <a:solidFill>
            <a:srgbClr val="CC0000"/>
          </a:solidFill>
          <a:latin typeface="Tahoma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1600" b="1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1600" b="1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1600" b="1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1600" b="1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1600" b="1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 b="1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 b="1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 b="1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 b="1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Microsoft_Word_97_-_2003_Document1.doc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hlava.cz/zdravemest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7271965" cy="1080120"/>
          </a:xfrm>
        </p:spPr>
        <p:txBody>
          <a:bodyPr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2800" dirty="0"/>
              <a:t>6</a:t>
            </a:r>
            <a:r>
              <a:rPr lang="cs-CZ" sz="2800" dirty="0" smtClean="0"/>
              <a:t>. </a:t>
            </a:r>
            <a:r>
              <a:rPr lang="cs-CZ" sz="2800" dirty="0"/>
              <a:t>jednání </a:t>
            </a:r>
            <a:r>
              <a:rPr lang="cs-CZ" sz="2800" dirty="0" smtClean="0"/>
              <a:t>Komise Projektu Zdravé město a MA21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1300" dirty="0" smtClean="0"/>
              <a:t>9. 9. 2019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083050" y="4076700"/>
            <a:ext cx="1841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060848"/>
            <a:ext cx="2457450" cy="417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lvl="0">
              <a:buAutoNum type="arabicPeriod"/>
            </a:pPr>
            <a:r>
              <a:rPr lang="cs-CZ" dirty="0" smtClean="0"/>
              <a:t>Indikátor ECI A.1 - Spokojenost občanů s místním společenstvím</a:t>
            </a:r>
          </a:p>
          <a:p>
            <a:pPr lvl="0">
              <a:buAutoNum type="arabicPeriod"/>
            </a:pPr>
            <a:endParaRPr lang="cs-CZ" dirty="0"/>
          </a:p>
          <a:p>
            <a:pPr lvl="0">
              <a:buAutoNum type="arabicPeriod"/>
            </a:pPr>
            <a:endParaRPr lang="cs-CZ" dirty="0" smtClean="0"/>
          </a:p>
          <a:p>
            <a:pPr marL="0" lvl="0" indent="0">
              <a:buNone/>
            </a:pPr>
            <a:endParaRPr lang="cs-CZ" sz="1400" dirty="0"/>
          </a:p>
          <a:p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af 7"/>
          <p:cNvGraphicFramePr/>
          <p:nvPr>
            <p:extLst>
              <p:ext uri="{D42A27DB-BD31-4B8C-83A1-F6EECF244321}">
                <p14:modId xmlns:p14="http://schemas.microsoft.com/office/powerpoint/2010/main" val="3548349105"/>
              </p:ext>
            </p:extLst>
          </p:nvPr>
        </p:nvGraphicFramePr>
        <p:xfrm>
          <a:off x="611560" y="1772816"/>
          <a:ext cx="684076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 9"/>
          <p:cNvGraphicFramePr/>
          <p:nvPr>
            <p:extLst>
              <p:ext uri="{D42A27DB-BD31-4B8C-83A1-F6EECF244321}">
                <p14:modId xmlns:p14="http://schemas.microsoft.com/office/powerpoint/2010/main" val="2462796327"/>
              </p:ext>
            </p:extLst>
          </p:nvPr>
        </p:nvGraphicFramePr>
        <p:xfrm>
          <a:off x="539552" y="4149080"/>
          <a:ext cx="7200205" cy="2255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23562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lvl="0">
              <a:buAutoNum type="arabicPeriod"/>
            </a:pPr>
            <a:r>
              <a:rPr lang="cs-CZ" dirty="0" smtClean="0"/>
              <a:t>Indikátor ECI A.1 - Spokojenost občanů s místním společenstvím</a:t>
            </a:r>
          </a:p>
          <a:p>
            <a:pPr lvl="0">
              <a:buAutoNum type="arabicPeriod"/>
            </a:pPr>
            <a:endParaRPr lang="cs-CZ" dirty="0"/>
          </a:p>
          <a:p>
            <a:pPr lvl="0">
              <a:buAutoNum type="arabicPeriod"/>
            </a:pPr>
            <a:endParaRPr lang="cs-CZ" dirty="0" smtClean="0"/>
          </a:p>
          <a:p>
            <a:pPr marL="0" lvl="0" indent="0">
              <a:buNone/>
            </a:pPr>
            <a:endParaRPr lang="cs-CZ" sz="1400" dirty="0"/>
          </a:p>
          <a:p>
            <a:endParaRPr lang="cs-CZ" sz="1400" b="0" dirty="0" smtClean="0"/>
          </a:p>
          <a:p>
            <a:endParaRPr lang="cs-CZ" sz="1400" b="0" dirty="0"/>
          </a:p>
          <a:p>
            <a:endParaRPr lang="cs-CZ" sz="1400" b="0" dirty="0" smtClean="0"/>
          </a:p>
          <a:p>
            <a:pPr marL="0" indent="0" algn="ctr">
              <a:buNone/>
              <a:defRPr sz="1400" b="1" i="0" u="none" strike="noStrike" kern="1200" spc="-1" baseline="0">
                <a:solidFill>
                  <a:srgbClr val="000000"/>
                </a:solidFill>
                <a:latin typeface="Calibri"/>
                <a:ea typeface="Calibri"/>
                <a:cs typeface="+mn-cs"/>
              </a:defRPr>
            </a:pPr>
            <a:endParaRPr lang="cs-CZ" sz="1400" b="0" kern="1200" spc="-1" dirty="0" smtClean="0">
              <a:latin typeface="Calibri"/>
              <a:ea typeface="Calibri"/>
            </a:endParaRPr>
          </a:p>
          <a:p>
            <a:pPr marL="0" indent="0" algn="ctr">
              <a:buNone/>
              <a:defRPr sz="1400" b="1" i="0" u="none" strike="noStrike" kern="1200" spc="-1" baseline="0">
                <a:solidFill>
                  <a:srgbClr val="000000"/>
                </a:solidFill>
                <a:latin typeface="Calibri"/>
                <a:ea typeface="Calibri"/>
                <a:cs typeface="+mn-cs"/>
              </a:defRPr>
            </a:pPr>
            <a:endParaRPr lang="cs-CZ" sz="1400" b="0" kern="1200" spc="-1" dirty="0">
              <a:latin typeface="Calibri"/>
              <a:ea typeface="Calibri"/>
            </a:endParaRPr>
          </a:p>
          <a:p>
            <a:pPr marL="0" indent="0" algn="ctr">
              <a:buNone/>
              <a:defRPr sz="1400" b="1" i="0" u="none" strike="noStrike" kern="1200" spc="-1" baseline="0">
                <a:solidFill>
                  <a:srgbClr val="000000"/>
                </a:solidFill>
                <a:latin typeface="Calibri"/>
                <a:ea typeface="Calibri"/>
                <a:cs typeface="+mn-cs"/>
              </a:defRPr>
            </a:pPr>
            <a:r>
              <a:rPr lang="cs-CZ" sz="1400" kern="1200" spc="-1" dirty="0" smtClean="0">
                <a:latin typeface="Calibri"/>
                <a:ea typeface="Calibri"/>
              </a:rPr>
              <a:t>Nejlépe </a:t>
            </a:r>
            <a:r>
              <a:rPr lang="cs-CZ" sz="1400" kern="1200" spc="-1" dirty="0">
                <a:latin typeface="Calibri"/>
                <a:ea typeface="Calibri"/>
              </a:rPr>
              <a:t>a nejhůře hodnocené investiční akce</a:t>
            </a:r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4069815408"/>
              </p:ext>
            </p:extLst>
          </p:nvPr>
        </p:nvGraphicFramePr>
        <p:xfrm>
          <a:off x="611560" y="1700808"/>
          <a:ext cx="5639435" cy="2000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662625"/>
              </p:ext>
            </p:extLst>
          </p:nvPr>
        </p:nvGraphicFramePr>
        <p:xfrm>
          <a:off x="611560" y="4221088"/>
          <a:ext cx="7921574" cy="2312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77401"/>
                <a:gridCol w="828962"/>
                <a:gridCol w="293232"/>
                <a:gridCol w="2793017"/>
                <a:gridCol w="828962"/>
              </a:tblGrid>
              <a:tr h="1815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Nejlépe hodnocené projekty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Počet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Nejhůře hodnocené projekty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Počet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Cyklostezky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52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Zimní stadion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81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ZOO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27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Cyklostezky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18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City park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17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City park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16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Systém MHD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13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Opravy komunikací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12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Český mlýn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12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HZS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11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Vodní ráj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12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City park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Zastávky MHD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12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Zastávky MHD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MFDF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11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Masarykovo náměstí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Park G  Mahlera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10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Park G  Mahlera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  <a:tr h="197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Nemocnice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8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endParaRPr lang="cs-CZ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Přesun hlavního nádraží </a:t>
                      </a:r>
                      <a:endParaRPr lang="cs-CZ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6</a:t>
                      </a:r>
                      <a:endParaRPr lang="cs-CZ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0674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lvl="0">
              <a:buAutoNum type="arabicPeriod"/>
            </a:pPr>
            <a:r>
              <a:rPr lang="cs-CZ" dirty="0" smtClean="0"/>
              <a:t>Indikátor ECI A.3 - Mobilita a místní přeprava</a:t>
            </a:r>
          </a:p>
          <a:p>
            <a:pPr lvl="0">
              <a:buAutoNum type="arabicPeriod"/>
            </a:pPr>
            <a:endParaRPr lang="cs-CZ" sz="1400" b="0" dirty="0" smtClean="0"/>
          </a:p>
          <a:p>
            <a:pPr marL="0" lvl="0" indent="0">
              <a:buNone/>
            </a:pPr>
            <a:r>
              <a:rPr lang="cs-CZ" sz="1400" b="0" dirty="0" smtClean="0"/>
              <a:t>      Zjišťuje a popisuje mobilitu občanů žijících na území dané samosprávy</a:t>
            </a:r>
          </a:p>
          <a:p>
            <a:pPr marL="0" lvl="0" indent="0">
              <a:buNone/>
            </a:pPr>
            <a:endParaRPr lang="cs-CZ" sz="1400" b="0" dirty="0" smtClean="0"/>
          </a:p>
          <a:p>
            <a:r>
              <a:rPr lang="cs-CZ" sz="1400" b="0" dirty="0" smtClean="0"/>
              <a:t>Počet a účel cest za běžný den</a:t>
            </a:r>
          </a:p>
          <a:p>
            <a:r>
              <a:rPr lang="cs-CZ" sz="1400" b="0" dirty="0" smtClean="0"/>
              <a:t>Průměrná vzdálenost v km a délka trvání v min</a:t>
            </a:r>
          </a:p>
          <a:p>
            <a:r>
              <a:rPr lang="cs-CZ" sz="1400" b="0" dirty="0" smtClean="0"/>
              <a:t>Použitý druh dopravy</a:t>
            </a:r>
          </a:p>
          <a:p>
            <a:endParaRPr lang="cs-CZ" sz="1400" b="0" dirty="0" smtClean="0"/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043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1. Indikátor ECI A.3 - Mobilita a místní přeprava</a:t>
            </a:r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Graf 8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0A00-000020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3161527"/>
              </p:ext>
            </p:extLst>
          </p:nvPr>
        </p:nvGraphicFramePr>
        <p:xfrm>
          <a:off x="539552" y="1700808"/>
          <a:ext cx="6765552" cy="2505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 9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0B00-000024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7664122"/>
              </p:ext>
            </p:extLst>
          </p:nvPr>
        </p:nvGraphicFramePr>
        <p:xfrm>
          <a:off x="539552" y="4293096"/>
          <a:ext cx="7488832" cy="242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94942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1. Indikátor ECI A.3 - Mobilita a místní přeprava</a:t>
            </a:r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af 6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0B00-000025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2280983"/>
              </p:ext>
            </p:extLst>
          </p:nvPr>
        </p:nvGraphicFramePr>
        <p:xfrm>
          <a:off x="683568" y="1988840"/>
          <a:ext cx="6408712" cy="275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8043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1. Indikátor ECI A.3 - Mobilita a místní přeprava</a:t>
            </a:r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af 6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0E00-000031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2864750"/>
              </p:ext>
            </p:extLst>
          </p:nvPr>
        </p:nvGraphicFramePr>
        <p:xfrm>
          <a:off x="755576" y="1700809"/>
          <a:ext cx="555879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f 7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0F00-00003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559786"/>
              </p:ext>
            </p:extLst>
          </p:nvPr>
        </p:nvGraphicFramePr>
        <p:xfrm>
          <a:off x="683568" y="4365104"/>
          <a:ext cx="575945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48043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1. Indikátor ECI A.3 - Mobilita a místní přeprava</a:t>
            </a:r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Graf 8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0C00-00002A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9428663"/>
              </p:ext>
            </p:extLst>
          </p:nvPr>
        </p:nvGraphicFramePr>
        <p:xfrm>
          <a:off x="683568" y="1700808"/>
          <a:ext cx="648072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40439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1. Indikátor ECI A.3 - Mobilita a místní přeprava</a:t>
            </a:r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af 6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1200-000037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8484951"/>
              </p:ext>
            </p:extLst>
          </p:nvPr>
        </p:nvGraphicFramePr>
        <p:xfrm>
          <a:off x="467544" y="4077072"/>
          <a:ext cx="6912768" cy="2545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f 7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1200-000038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1137463"/>
              </p:ext>
            </p:extLst>
          </p:nvPr>
        </p:nvGraphicFramePr>
        <p:xfrm>
          <a:off x="683568" y="1628800"/>
          <a:ext cx="6048672" cy="23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55360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1. Indikátor ECI A.3 - Mobilita a místní přeprava</a:t>
            </a:r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af 7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1300-000039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1333045"/>
              </p:ext>
            </p:extLst>
          </p:nvPr>
        </p:nvGraphicFramePr>
        <p:xfrm>
          <a:off x="611560" y="1700808"/>
          <a:ext cx="6120680" cy="2339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 8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1300-00003A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1077212"/>
              </p:ext>
            </p:extLst>
          </p:nvPr>
        </p:nvGraphicFramePr>
        <p:xfrm>
          <a:off x="683568" y="4293096"/>
          <a:ext cx="6120680" cy="2178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31180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179512" y="764704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     Závěr – </a:t>
            </a:r>
            <a:r>
              <a:rPr lang="cs-CZ" dirty="0" smtClean="0"/>
              <a:t>A 1. - spokojenost </a:t>
            </a:r>
            <a:r>
              <a:rPr lang="cs-CZ" dirty="0" smtClean="0"/>
              <a:t>s místním společenstvím</a:t>
            </a:r>
          </a:p>
          <a:p>
            <a:pPr lvl="0">
              <a:buAutoNum type="arabicPeriod"/>
            </a:pPr>
            <a:endParaRPr lang="cs-CZ" dirty="0"/>
          </a:p>
          <a:p>
            <a:r>
              <a:rPr lang="cs-CZ" sz="1400" b="0" dirty="0" smtClean="0"/>
              <a:t>77,4 % respondentů je spokojena (vyšší v letech 2011 – 78,5 %, 2013 – 78,7 %)</a:t>
            </a:r>
          </a:p>
          <a:p>
            <a:r>
              <a:rPr lang="cs-CZ" sz="1400" b="0" dirty="0" smtClean="0"/>
              <a:t>Spokojenější jsou ženy, osoby vysokoškolsky a středoškolsky vzdělané, </a:t>
            </a:r>
          </a:p>
          <a:p>
            <a:pPr marL="0" indent="0">
              <a:buNone/>
            </a:pPr>
            <a:r>
              <a:rPr lang="cs-CZ" sz="1400" b="0" dirty="0"/>
              <a:t> </a:t>
            </a:r>
            <a:r>
              <a:rPr lang="cs-CZ" sz="1400" b="0" dirty="0" smtClean="0"/>
              <a:t>     věková skupina 21 – 30 let, studenti, důchodci</a:t>
            </a:r>
          </a:p>
          <a:p>
            <a:r>
              <a:rPr lang="cs-CZ" sz="1400" b="0" dirty="0" smtClean="0"/>
              <a:t>Hodnocení důležitosti – nejdůležitější je možnost zaměstnání, kvalita </a:t>
            </a:r>
            <a:r>
              <a:rPr lang="cs-CZ" sz="1400" b="0" dirty="0" err="1" smtClean="0"/>
              <a:t>žp</a:t>
            </a:r>
            <a:r>
              <a:rPr lang="cs-CZ" sz="1400" b="0" dirty="0" smtClean="0"/>
              <a:t> </a:t>
            </a:r>
          </a:p>
          <a:p>
            <a:pPr marL="0" indent="0">
              <a:buNone/>
            </a:pPr>
            <a:r>
              <a:rPr lang="cs-CZ" sz="1400" b="0" dirty="0"/>
              <a:t> </a:t>
            </a:r>
            <a:r>
              <a:rPr lang="cs-CZ" sz="1400" b="0" dirty="0" smtClean="0"/>
              <a:t>     a mezilidské vztahy</a:t>
            </a:r>
          </a:p>
          <a:p>
            <a:r>
              <a:rPr lang="cs-CZ" sz="1400" b="0" dirty="0" smtClean="0"/>
              <a:t>Magistrát – spokojenost s prostory a technickým vybavením, hůře hodnocená je čekací doba a vyřizování připomínek a stížností</a:t>
            </a:r>
          </a:p>
          <a:p>
            <a:r>
              <a:rPr lang="cs-CZ" sz="1400" b="0" dirty="0" smtClean="0"/>
              <a:t>Kvalita veřejných služeb – vede knihovna, divadla, kino a muzeum</a:t>
            </a:r>
          </a:p>
          <a:p>
            <a:r>
              <a:rPr lang="cs-CZ" sz="1400" b="0" dirty="0" smtClean="0"/>
              <a:t>Kvalita prostředí – spokojenost s odvozem odpadkům nízkou hladinou hluku v noci, horší hodnocení kvality údržby komunikací, čistoty veřejných prostor </a:t>
            </a:r>
          </a:p>
          <a:p>
            <a:endParaRPr lang="cs-CZ" sz="1400" b="0" dirty="0" smtClean="0"/>
          </a:p>
          <a:p>
            <a:pPr lvl="0">
              <a:buAutoNum type="arabicPeriod"/>
            </a:pPr>
            <a:endParaRPr lang="cs-CZ" dirty="0"/>
          </a:p>
          <a:p>
            <a:pPr lvl="0">
              <a:buAutoNum type="arabicPeriod"/>
            </a:pPr>
            <a:endParaRPr lang="cs-CZ" dirty="0" smtClean="0"/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045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Evropský týden mobility 16. – 22.9.2019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dirty="0" smtClean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807342"/>
              </p:ext>
            </p:extLst>
          </p:nvPr>
        </p:nvGraphicFramePr>
        <p:xfrm>
          <a:off x="1691680" y="1268760"/>
          <a:ext cx="3672408" cy="519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Acrobat Document" r:id="rId4" imgW="5667174" imgH="8019998" progId="AcroExch.Document.DC">
                  <p:embed/>
                </p:oleObj>
              </mc:Choice>
              <mc:Fallback>
                <p:oleObj name="Acrobat Document" r:id="rId4" imgW="5667174" imgH="8019998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1680" y="1268760"/>
                        <a:ext cx="3672408" cy="519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3449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     Závěr – </a:t>
            </a:r>
            <a:r>
              <a:rPr lang="cs-CZ" dirty="0" smtClean="0"/>
              <a:t>A 3. - spokojenost </a:t>
            </a:r>
            <a:r>
              <a:rPr lang="cs-CZ" dirty="0" smtClean="0"/>
              <a:t>s mobilitou a místní přepravou</a:t>
            </a:r>
          </a:p>
          <a:p>
            <a:pPr lvl="0">
              <a:buAutoNum type="arabicPeriod"/>
            </a:pPr>
            <a:endParaRPr lang="cs-CZ" dirty="0"/>
          </a:p>
          <a:p>
            <a:r>
              <a:rPr lang="cs-CZ" sz="1400" b="0" dirty="0" smtClean="0"/>
              <a:t>Hledisko udržitelnosti – pozitivní výsledek, 7 z 10 cest – udržitelný způsob</a:t>
            </a:r>
          </a:p>
          <a:p>
            <a:r>
              <a:rPr lang="cs-CZ" sz="1400" b="0" dirty="0" smtClean="0"/>
              <a:t>Nárůst cest automobilem na 31,7 %, pokles cest pěšky či MHD </a:t>
            </a:r>
          </a:p>
          <a:p>
            <a:r>
              <a:rPr lang="cs-CZ" sz="1400" b="0" dirty="0" smtClean="0"/>
              <a:t>Cesta autem obdobná jako v min. letech, 54,1 %  auto obsazené pouze řidičem</a:t>
            </a:r>
          </a:p>
          <a:p>
            <a:r>
              <a:rPr lang="cs-CZ" sz="1400" b="0" dirty="0" smtClean="0"/>
              <a:t>Kolo jako dopravní prostředek 31,6 % – pokles o 4,5 bodu v porovnání s 2013</a:t>
            </a:r>
          </a:p>
          <a:p>
            <a:pPr marL="0" indent="0">
              <a:buNone/>
            </a:pPr>
            <a:r>
              <a:rPr lang="cs-CZ" sz="1400" b="0" dirty="0"/>
              <a:t> </a:t>
            </a:r>
            <a:r>
              <a:rPr lang="cs-CZ" sz="1400" b="0" dirty="0" smtClean="0"/>
              <a:t>     výhrady k parkování, úschově kol a bezpečnosti provozu</a:t>
            </a:r>
          </a:p>
          <a:p>
            <a:r>
              <a:rPr lang="cs-CZ" sz="1400" b="0" dirty="0" smtClean="0"/>
              <a:t>Kladné hodnocení MHD ve všech parametrech</a:t>
            </a:r>
          </a:p>
          <a:p>
            <a:r>
              <a:rPr lang="cs-CZ" sz="1400" b="0" dirty="0" smtClean="0"/>
              <a:t>Kvalita veřejného prostoru – nejmenší spokojenost s centrem města a jeho okolím</a:t>
            </a:r>
          </a:p>
          <a:p>
            <a:pPr lvl="0">
              <a:buAutoNum type="arabicPeriod"/>
            </a:pPr>
            <a:endParaRPr lang="cs-CZ" dirty="0"/>
          </a:p>
          <a:p>
            <a:pPr lvl="0">
              <a:buAutoNum type="arabicPeriod"/>
            </a:pPr>
            <a:endParaRPr lang="cs-CZ" dirty="0" smtClean="0"/>
          </a:p>
          <a:p>
            <a:pPr marL="0" lv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898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Dotazníkové šetření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80728"/>
            <a:ext cx="8641655" cy="5328592"/>
          </a:xfrm>
        </p:spPr>
        <p:txBody>
          <a:bodyPr/>
          <a:lstStyle/>
          <a:p>
            <a:pPr>
              <a:lnSpc>
                <a:spcPts val="1500"/>
              </a:lnSpc>
              <a:buNone/>
            </a:pPr>
            <a:endParaRPr lang="cs-CZ" b="0" dirty="0" smtClean="0"/>
          </a:p>
          <a:p>
            <a:pPr marL="0" indent="0">
              <a:buNone/>
            </a:pPr>
            <a:r>
              <a:rPr lang="cs-CZ" sz="1400" dirty="0" smtClean="0"/>
              <a:t>Následné dotazníkové šetření po fóru mladých</a:t>
            </a:r>
          </a:p>
          <a:p>
            <a:pPr marL="0" indent="0">
              <a:buNone/>
            </a:pPr>
            <a:endParaRPr lang="cs-CZ" sz="1400" b="0" dirty="0"/>
          </a:p>
          <a:p>
            <a:r>
              <a:rPr lang="cs-CZ" sz="1400" b="0" dirty="0" smtClean="0"/>
              <a:t>Probíhalo během května a června 2019 na všech jihlavských ZŠ a SŠ školách </a:t>
            </a:r>
          </a:p>
          <a:p>
            <a:pPr marL="0" indent="0">
              <a:buNone/>
            </a:pPr>
            <a:r>
              <a:rPr lang="cs-CZ" sz="1400" b="0" dirty="0"/>
              <a:t> </a:t>
            </a:r>
            <a:r>
              <a:rPr lang="cs-CZ" sz="1400" b="0" dirty="0" smtClean="0"/>
              <a:t>      (</a:t>
            </a:r>
            <a:r>
              <a:rPr lang="cs-CZ" sz="1400" b="0" dirty="0"/>
              <a:t>Manažerská akademie, </a:t>
            </a:r>
            <a:r>
              <a:rPr lang="cs-CZ" sz="1400" b="0" dirty="0" err="1"/>
              <a:t>Farmeko</a:t>
            </a:r>
            <a:r>
              <a:rPr lang="cs-CZ" sz="1400" b="0" dirty="0"/>
              <a:t>, SOŠ sociální, Dětský domov se </a:t>
            </a:r>
            <a:r>
              <a:rPr lang="cs-CZ" sz="1400" b="0" dirty="0" smtClean="0"/>
              <a:t>školou)</a:t>
            </a:r>
          </a:p>
          <a:p>
            <a:pPr marL="0" indent="0">
              <a:buNone/>
            </a:pPr>
            <a:endParaRPr lang="cs-CZ" sz="1400" b="0" dirty="0"/>
          </a:p>
          <a:p>
            <a:r>
              <a:rPr lang="cs-CZ" sz="1400" b="0" dirty="0"/>
              <a:t>Dotazníkové šetření se týkalo 3 lokalit – Český mlýn, </a:t>
            </a:r>
            <a:r>
              <a:rPr lang="cs-CZ" sz="1400" b="0" dirty="0" err="1"/>
              <a:t>Heulos</a:t>
            </a:r>
            <a:r>
              <a:rPr lang="cs-CZ" sz="1400" b="0" dirty="0"/>
              <a:t>, Stará </a:t>
            </a:r>
            <a:r>
              <a:rPr lang="cs-CZ" sz="1400" b="0" dirty="0" smtClean="0"/>
              <a:t>Plovárna</a:t>
            </a:r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sz="1400" b="0" dirty="0" smtClean="0"/>
          </a:p>
          <a:p>
            <a:pPr marL="0" indent="0">
              <a:buNone/>
            </a:pPr>
            <a:r>
              <a:rPr lang="cs-CZ" sz="1400" b="0" dirty="0"/>
              <a:t>	</a:t>
            </a:r>
          </a:p>
          <a:p>
            <a:endParaRPr lang="cs-CZ" sz="1400" dirty="0"/>
          </a:p>
          <a:p>
            <a:endParaRPr lang="cs-CZ" sz="1400" b="0" dirty="0" smtClean="0"/>
          </a:p>
          <a:p>
            <a:endParaRPr lang="cs-CZ" sz="140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224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Dotazníkové šetření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80728"/>
            <a:ext cx="8641655" cy="5328592"/>
          </a:xfrm>
        </p:spPr>
        <p:txBody>
          <a:bodyPr/>
          <a:lstStyle/>
          <a:p>
            <a:pPr>
              <a:lnSpc>
                <a:spcPts val="1500"/>
              </a:lnSpc>
              <a:buNone/>
            </a:pPr>
            <a:endParaRPr lang="cs-CZ" b="0" dirty="0" smtClean="0"/>
          </a:p>
          <a:p>
            <a:pPr marL="0" indent="0">
              <a:buNone/>
            </a:pPr>
            <a:r>
              <a:rPr lang="cs-CZ" sz="1400" b="0" dirty="0" smtClean="0"/>
              <a:t>   </a:t>
            </a:r>
            <a:r>
              <a:rPr lang="cs-CZ" sz="1400" dirty="0" smtClean="0"/>
              <a:t>Anketní lístek</a:t>
            </a:r>
          </a:p>
          <a:p>
            <a:pPr marL="0" indent="0">
              <a:buNone/>
            </a:pPr>
            <a:r>
              <a:rPr lang="cs-CZ" sz="1400" b="0" dirty="0"/>
              <a:t>	</a:t>
            </a:r>
          </a:p>
          <a:p>
            <a:endParaRPr lang="cs-CZ" sz="1400" dirty="0"/>
          </a:p>
          <a:p>
            <a:endParaRPr lang="cs-CZ" sz="1400" b="0" dirty="0" smtClean="0"/>
          </a:p>
          <a:p>
            <a:endParaRPr lang="cs-CZ" sz="140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919899"/>
              </p:ext>
            </p:extLst>
          </p:nvPr>
        </p:nvGraphicFramePr>
        <p:xfrm>
          <a:off x="2483768" y="1700807"/>
          <a:ext cx="3168352" cy="4892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Document" r:id="rId4" imgW="5745214" imgH="8870846" progId="Word.Document.8">
                  <p:embed/>
                </p:oleObj>
              </mc:Choice>
              <mc:Fallback>
                <p:oleObj name="Document" r:id="rId4" imgW="5745214" imgH="8870846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83768" y="1700807"/>
                        <a:ext cx="3168352" cy="4892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0509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Dotazníkové šetření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80728"/>
            <a:ext cx="8641655" cy="5328592"/>
          </a:xfrm>
        </p:spPr>
        <p:txBody>
          <a:bodyPr/>
          <a:lstStyle/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r>
              <a:rPr lang="cs-CZ" sz="1400" dirty="0" smtClean="0"/>
              <a:t>Český mlýn </a:t>
            </a:r>
            <a:r>
              <a:rPr lang="cs-CZ" sz="1400" b="0" dirty="0" smtClean="0"/>
              <a:t>- lokalitu hodnotilo </a:t>
            </a:r>
            <a:r>
              <a:rPr lang="cs-CZ" sz="1400" b="0" dirty="0"/>
              <a:t>318 žáků a </a:t>
            </a:r>
            <a:r>
              <a:rPr lang="cs-CZ" sz="1400" b="0" dirty="0" smtClean="0"/>
              <a:t>studentů</a:t>
            </a:r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200" dirty="0" smtClean="0"/>
              <a:t>Hodnota lokality </a:t>
            </a:r>
            <a:r>
              <a:rPr lang="cs-CZ" sz="1200" b="0" dirty="0" smtClean="0"/>
              <a:t>	klid (118) 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hezké prostředí (89)</a:t>
            </a:r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dirty="0" smtClean="0"/>
              <a:t>Využití </a:t>
            </a:r>
            <a:r>
              <a:rPr lang="cs-CZ" sz="1200" b="0" dirty="0" smtClean="0"/>
              <a:t>		sport (246)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kamarádi (128)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relaxace (104)</a:t>
            </a:r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dirty="0" smtClean="0"/>
              <a:t>Problémy</a:t>
            </a:r>
            <a:r>
              <a:rPr lang="cs-CZ" sz="1200" b="0" dirty="0" smtClean="0"/>
              <a:t>		odpadky (167)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Romové (</a:t>
            </a:r>
            <a:r>
              <a:rPr lang="cs-CZ" sz="1200" b="0" dirty="0"/>
              <a:t>135</a:t>
            </a:r>
            <a:r>
              <a:rPr lang="cs-CZ" sz="1200" b="0" dirty="0" smtClean="0"/>
              <a:t>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bezdomovci (87), drogově závislí (72), alkoholici (67)</a:t>
            </a:r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dirty="0" smtClean="0"/>
              <a:t>Chybí	</a:t>
            </a:r>
            <a:r>
              <a:rPr lang="cs-CZ" sz="1200" b="0" dirty="0" smtClean="0"/>
              <a:t>		zázemí (124)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občerstvení (111)</a:t>
            </a:r>
          </a:p>
          <a:p>
            <a:pPr marL="0" indent="0">
              <a:buNone/>
            </a:pPr>
            <a:r>
              <a:rPr lang="cs-CZ" sz="1200" b="0" dirty="0" smtClean="0"/>
              <a:t>			kontakt s vodou (72)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odpadkové koše (68)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sportovní hřiště (62)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lavičky (54), MHD (47), osvětlení (44), monitoring MP (27)</a:t>
            </a:r>
          </a:p>
          <a:p>
            <a:pPr marL="0" indent="0">
              <a:buNone/>
            </a:pPr>
            <a:endParaRPr lang="cs-CZ" sz="1400" b="0" dirty="0" smtClean="0"/>
          </a:p>
          <a:p>
            <a:pPr marL="0" indent="0">
              <a:buNone/>
            </a:pPr>
            <a:r>
              <a:rPr lang="cs-CZ" sz="1400" b="0" dirty="0"/>
              <a:t>	</a:t>
            </a:r>
          </a:p>
          <a:p>
            <a:endParaRPr lang="cs-CZ" sz="1400" dirty="0"/>
          </a:p>
          <a:p>
            <a:endParaRPr lang="cs-CZ" sz="1400" b="0" dirty="0" smtClean="0"/>
          </a:p>
          <a:p>
            <a:endParaRPr lang="cs-CZ" sz="140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603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Dotazníkové šetření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80728"/>
            <a:ext cx="8641655" cy="5328592"/>
          </a:xfrm>
        </p:spPr>
        <p:txBody>
          <a:bodyPr/>
          <a:lstStyle/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r>
              <a:rPr lang="cs-CZ" sz="1400" dirty="0" err="1" smtClean="0"/>
              <a:t>Heulos</a:t>
            </a:r>
            <a:r>
              <a:rPr lang="cs-CZ" sz="1400" dirty="0" smtClean="0"/>
              <a:t> </a:t>
            </a:r>
            <a:r>
              <a:rPr lang="cs-CZ" sz="1400" b="0" dirty="0" smtClean="0"/>
              <a:t>- lokalitu hodnotilo 849 </a:t>
            </a:r>
            <a:r>
              <a:rPr lang="cs-CZ" sz="1400" b="0" dirty="0"/>
              <a:t>žáků a </a:t>
            </a:r>
            <a:r>
              <a:rPr lang="cs-CZ" sz="1400" b="0" dirty="0" smtClean="0"/>
              <a:t>studentů</a:t>
            </a:r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200" dirty="0" smtClean="0"/>
              <a:t>Hodnota lokality </a:t>
            </a:r>
            <a:r>
              <a:rPr lang="cs-CZ" sz="1200" b="0" dirty="0" smtClean="0"/>
              <a:t>	ZOO (236) 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hezké prostředí (221)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klid (211)</a:t>
            </a:r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dirty="0" smtClean="0"/>
              <a:t>Využití </a:t>
            </a:r>
            <a:r>
              <a:rPr lang="cs-CZ" sz="1200" b="0" dirty="0" smtClean="0"/>
              <a:t>		kamarádi (398)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procházky (368)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</a:t>
            </a:r>
            <a:r>
              <a:rPr lang="cs-CZ" sz="1200" b="0" dirty="0"/>
              <a:t>sport </a:t>
            </a:r>
            <a:r>
              <a:rPr lang="cs-CZ" sz="1200" b="0" dirty="0" smtClean="0"/>
              <a:t>(308)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relaxace (298), kochá se (206), venčení psa (89)</a:t>
            </a:r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dirty="0" smtClean="0"/>
              <a:t>Problémy</a:t>
            </a:r>
            <a:r>
              <a:rPr lang="cs-CZ" sz="1200" b="0" dirty="0" smtClean="0"/>
              <a:t>		odpadky (320)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</a:t>
            </a:r>
            <a:r>
              <a:rPr lang="cs-CZ" sz="1200" b="0" dirty="0"/>
              <a:t>Romové (299)</a:t>
            </a:r>
          </a:p>
          <a:p>
            <a:pPr marL="0" indent="0">
              <a:buNone/>
            </a:pPr>
            <a:r>
              <a:rPr lang="cs-CZ" sz="1200" b="0" dirty="0"/>
              <a:t>			bezdomovci (182), drogově závislí (160), alkoholici (151), psí výkaly (128</a:t>
            </a:r>
            <a:r>
              <a:rPr lang="cs-CZ" sz="1200" b="0" dirty="0" smtClean="0"/>
              <a:t>)</a:t>
            </a:r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dirty="0" smtClean="0"/>
              <a:t>Chybí	</a:t>
            </a:r>
            <a:r>
              <a:rPr lang="cs-CZ" sz="1200" b="0" dirty="0" smtClean="0"/>
              <a:t>		</a:t>
            </a:r>
            <a:r>
              <a:rPr lang="cs-CZ" sz="1200" b="0" dirty="0"/>
              <a:t>občerstvení (226)</a:t>
            </a:r>
          </a:p>
          <a:p>
            <a:pPr marL="0" indent="0">
              <a:buNone/>
            </a:pPr>
            <a:r>
              <a:rPr lang="cs-CZ" sz="1200" b="0" dirty="0"/>
              <a:t>			odpadkové koše (206)</a:t>
            </a:r>
          </a:p>
          <a:p>
            <a:pPr marL="0" indent="0">
              <a:buNone/>
            </a:pPr>
            <a:r>
              <a:rPr lang="cs-CZ" sz="1200" b="0" dirty="0"/>
              <a:t>			kontakt s vodou a zázemí (202)</a:t>
            </a:r>
          </a:p>
          <a:p>
            <a:pPr marL="0" indent="0">
              <a:buNone/>
            </a:pPr>
            <a:r>
              <a:rPr lang="cs-CZ" sz="1200" b="0" dirty="0"/>
              <a:t>			</a:t>
            </a:r>
            <a:r>
              <a:rPr lang="cs-CZ" sz="1200" b="0" dirty="0" err="1"/>
              <a:t>parkourové</a:t>
            </a:r>
            <a:r>
              <a:rPr lang="cs-CZ" sz="1200" b="0" dirty="0"/>
              <a:t> hřiště (197), lavičky (</a:t>
            </a:r>
            <a:r>
              <a:rPr lang="cs-CZ" sz="1200" b="0" dirty="0" smtClean="0"/>
              <a:t>175), sportovní </a:t>
            </a:r>
            <a:r>
              <a:rPr lang="cs-CZ" sz="1200" b="0" dirty="0"/>
              <a:t>hřiště (159), osvětlení (151)</a:t>
            </a:r>
            <a:endParaRPr lang="cs-CZ" sz="1400" b="0" dirty="0"/>
          </a:p>
          <a:p>
            <a:pPr marL="0" indent="0">
              <a:buNone/>
            </a:pPr>
            <a:r>
              <a:rPr lang="cs-CZ" sz="1200" b="0" dirty="0" smtClean="0"/>
              <a:t>			sportovní hřiště (126), upravené cesty (115), cyklostezka, napojení, monitoring MP (65)</a:t>
            </a:r>
          </a:p>
          <a:p>
            <a:pPr marL="0" indent="0">
              <a:buNone/>
            </a:pPr>
            <a:endParaRPr lang="cs-CZ" sz="1200" b="0" dirty="0"/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</a:t>
            </a:r>
            <a:endParaRPr lang="cs-CZ" sz="1400" b="0" dirty="0"/>
          </a:p>
          <a:p>
            <a:endParaRPr lang="cs-CZ" sz="1400" dirty="0"/>
          </a:p>
          <a:p>
            <a:endParaRPr lang="cs-CZ" sz="1400" b="0" dirty="0" smtClean="0"/>
          </a:p>
          <a:p>
            <a:endParaRPr lang="cs-CZ" sz="140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160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Dotazníkové šetření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80728"/>
            <a:ext cx="8641655" cy="5328592"/>
          </a:xfrm>
        </p:spPr>
        <p:txBody>
          <a:bodyPr/>
          <a:lstStyle/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r>
              <a:rPr lang="cs-CZ" sz="1400" dirty="0" smtClean="0"/>
              <a:t>Stará plovárna </a:t>
            </a:r>
            <a:r>
              <a:rPr lang="cs-CZ" sz="1400" b="0" dirty="0" smtClean="0"/>
              <a:t>- lokalitu hodnotilo 236 </a:t>
            </a:r>
            <a:r>
              <a:rPr lang="cs-CZ" sz="1400" b="0" dirty="0"/>
              <a:t>žáků a </a:t>
            </a:r>
            <a:r>
              <a:rPr lang="cs-CZ" sz="1400" b="0" dirty="0" smtClean="0"/>
              <a:t>studentů</a:t>
            </a:r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200" dirty="0" smtClean="0"/>
              <a:t>Hodnota lokality </a:t>
            </a:r>
            <a:r>
              <a:rPr lang="cs-CZ" sz="1200" b="0" dirty="0" smtClean="0"/>
              <a:t>	</a:t>
            </a:r>
            <a:r>
              <a:rPr lang="cs-CZ" sz="1200" b="0" dirty="0"/>
              <a:t>hezké prostředí </a:t>
            </a:r>
            <a:r>
              <a:rPr lang="cs-CZ" sz="1200" b="0" dirty="0" smtClean="0"/>
              <a:t>(74)</a:t>
            </a:r>
            <a:endParaRPr lang="cs-CZ" sz="1200" b="0" dirty="0"/>
          </a:p>
          <a:p>
            <a:pPr marL="0" indent="0">
              <a:buNone/>
            </a:pPr>
            <a:r>
              <a:rPr lang="cs-CZ" sz="1200" b="0" dirty="0" smtClean="0"/>
              <a:t>			klid (67)</a:t>
            </a:r>
          </a:p>
          <a:p>
            <a:pPr marL="0" indent="0">
              <a:buNone/>
            </a:pPr>
            <a:r>
              <a:rPr lang="cs-CZ" sz="1200" b="0" dirty="0" smtClean="0"/>
              <a:t>		</a:t>
            </a:r>
          </a:p>
          <a:p>
            <a:pPr marL="0" indent="0">
              <a:buNone/>
            </a:pPr>
            <a:r>
              <a:rPr lang="cs-CZ" sz="1200" dirty="0" smtClean="0"/>
              <a:t>Využití </a:t>
            </a:r>
            <a:r>
              <a:rPr lang="cs-CZ" sz="1200" b="0" dirty="0" smtClean="0"/>
              <a:t>		kamarádi (138)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procházky (109)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</a:t>
            </a:r>
            <a:r>
              <a:rPr lang="cs-CZ" sz="1200" b="0" dirty="0"/>
              <a:t>sport </a:t>
            </a:r>
            <a:r>
              <a:rPr lang="cs-CZ" sz="1200" b="0" dirty="0" smtClean="0"/>
              <a:t>(103)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relaxace (97), kochá se (58), venčení psa (30)</a:t>
            </a:r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dirty="0" smtClean="0"/>
              <a:t>Problémy</a:t>
            </a:r>
            <a:r>
              <a:rPr lang="cs-CZ" sz="1200" b="0" dirty="0" smtClean="0"/>
              <a:t>		odpadky (131)</a:t>
            </a:r>
          </a:p>
          <a:p>
            <a:pPr marL="0" indent="0">
              <a:buNone/>
            </a:pPr>
            <a:r>
              <a:rPr lang="cs-CZ" sz="1200" b="0" dirty="0"/>
              <a:t>	</a:t>
            </a:r>
            <a:r>
              <a:rPr lang="cs-CZ" sz="1200" b="0" dirty="0" smtClean="0"/>
              <a:t>		bezdomovci (71)</a:t>
            </a:r>
          </a:p>
          <a:p>
            <a:pPr marL="0" indent="0">
              <a:buNone/>
            </a:pPr>
            <a:endParaRPr lang="cs-CZ" sz="1200" b="0" dirty="0" smtClean="0"/>
          </a:p>
          <a:p>
            <a:pPr marL="0" indent="0">
              <a:buNone/>
            </a:pPr>
            <a:r>
              <a:rPr lang="cs-CZ" sz="1200" dirty="0" smtClean="0"/>
              <a:t>Chybí</a:t>
            </a:r>
            <a:r>
              <a:rPr lang="cs-CZ" sz="1200" b="0" dirty="0" smtClean="0"/>
              <a:t>			</a:t>
            </a:r>
            <a:r>
              <a:rPr lang="cs-CZ" sz="1200" b="0" dirty="0"/>
              <a:t>zázemí (71)</a:t>
            </a:r>
          </a:p>
          <a:p>
            <a:pPr marL="0" indent="0">
              <a:buNone/>
            </a:pPr>
            <a:r>
              <a:rPr lang="cs-CZ" sz="1200" b="0" dirty="0"/>
              <a:t>			občerstvení (61)</a:t>
            </a:r>
          </a:p>
          <a:p>
            <a:pPr marL="0" indent="0">
              <a:buNone/>
            </a:pPr>
            <a:r>
              <a:rPr lang="cs-CZ" sz="1200" b="0" dirty="0"/>
              <a:t>			sportovní hřiště a upravené cesty (50)</a:t>
            </a:r>
          </a:p>
          <a:p>
            <a:pPr marL="0" indent="0">
              <a:buNone/>
            </a:pPr>
            <a:r>
              <a:rPr lang="cs-CZ" sz="1200" b="0" dirty="0"/>
              <a:t>			odpadkové koše (45)</a:t>
            </a:r>
          </a:p>
          <a:p>
            <a:pPr marL="0" indent="0">
              <a:buNone/>
            </a:pPr>
            <a:r>
              <a:rPr lang="cs-CZ" sz="1200" b="0" dirty="0"/>
              <a:t>			lavičky (44), osvětlení (40)</a:t>
            </a:r>
          </a:p>
          <a:p>
            <a:pPr marL="0" indent="0">
              <a:buNone/>
            </a:pPr>
            <a:r>
              <a:rPr lang="cs-CZ" sz="1200" b="0" dirty="0"/>
              <a:t>			cyklostezka, kontakt s vodou (27)</a:t>
            </a:r>
          </a:p>
          <a:p>
            <a:pPr marL="0" indent="0">
              <a:buNone/>
            </a:pPr>
            <a:r>
              <a:rPr lang="cs-CZ" sz="1200" b="0" dirty="0"/>
              <a:t>			</a:t>
            </a:r>
            <a:r>
              <a:rPr lang="cs-CZ" sz="1400" b="0" dirty="0"/>
              <a:t>		</a:t>
            </a:r>
          </a:p>
          <a:p>
            <a:endParaRPr lang="cs-CZ" sz="1400" dirty="0"/>
          </a:p>
          <a:p>
            <a:endParaRPr lang="cs-CZ" sz="1400" b="0" dirty="0" smtClean="0"/>
          </a:p>
          <a:p>
            <a:endParaRPr lang="cs-CZ" sz="140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611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Změny v projektech podpořených </a:t>
            </a:r>
            <a:r>
              <a:rPr lang="cs-CZ" sz="1600" dirty="0"/>
              <a:t>dotací PZM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80728"/>
            <a:ext cx="8641655" cy="5328592"/>
          </a:xfrm>
        </p:spPr>
        <p:txBody>
          <a:bodyPr/>
          <a:lstStyle/>
          <a:p>
            <a:pPr>
              <a:lnSpc>
                <a:spcPts val="1500"/>
              </a:lnSpc>
              <a:buNone/>
            </a:pPr>
            <a:endParaRPr lang="cs-CZ" b="0" dirty="0" smtClean="0"/>
          </a:p>
          <a:p>
            <a:pPr marL="0" indent="0">
              <a:buNone/>
            </a:pPr>
            <a:r>
              <a:rPr lang="cs-CZ" sz="1400" dirty="0" smtClean="0"/>
              <a:t>Oblastní charita Jihlava</a:t>
            </a:r>
          </a:p>
          <a:p>
            <a:pPr marL="0" indent="0">
              <a:buNone/>
            </a:pPr>
            <a:endParaRPr lang="cs-CZ" sz="1400" b="0" dirty="0" smtClean="0"/>
          </a:p>
          <a:p>
            <a:pPr marL="0" indent="0">
              <a:buNone/>
            </a:pPr>
            <a:endParaRPr lang="cs-CZ" sz="1400" b="0" dirty="0"/>
          </a:p>
          <a:p>
            <a:pPr marL="0" indent="0">
              <a:buNone/>
            </a:pPr>
            <a:r>
              <a:rPr lang="cs-CZ" sz="1400" b="0" dirty="0" smtClean="0"/>
              <a:t>Téma: </a:t>
            </a:r>
            <a:r>
              <a:rPr lang="cs-CZ" sz="1400" dirty="0" smtClean="0"/>
              <a:t>Podpora mobility a psychické pohody nejen u imobilních a dalších </a:t>
            </a:r>
          </a:p>
          <a:p>
            <a:pPr marL="0" indent="0">
              <a:buNone/>
            </a:pPr>
            <a:r>
              <a:rPr lang="cs-CZ" sz="1400" dirty="0"/>
              <a:t>	</a:t>
            </a:r>
            <a:r>
              <a:rPr lang="cs-CZ" sz="1400" dirty="0" smtClean="0"/>
              <a:t>   zdravotně handicapovaných  spoluobčanů</a:t>
            </a:r>
          </a:p>
          <a:p>
            <a:pPr marL="0" indent="0">
              <a:buNone/>
            </a:pPr>
            <a:endParaRPr lang="cs-CZ" sz="1400" b="0" dirty="0" smtClean="0"/>
          </a:p>
          <a:p>
            <a:pPr marL="0" indent="0">
              <a:buNone/>
            </a:pPr>
            <a:r>
              <a:rPr lang="cs-CZ" sz="1400" b="0" dirty="0"/>
              <a:t>	</a:t>
            </a:r>
            <a:endParaRPr lang="cs-CZ" sz="1400" b="0" dirty="0" smtClean="0"/>
          </a:p>
          <a:p>
            <a:pPr marL="0" indent="0">
              <a:buNone/>
            </a:pPr>
            <a:r>
              <a:rPr lang="cs-CZ" sz="1400" b="0" dirty="0"/>
              <a:t>	</a:t>
            </a:r>
            <a:r>
              <a:rPr lang="cs-CZ" sz="1400" b="0" dirty="0" smtClean="0"/>
              <a:t>Změna se týká: </a:t>
            </a:r>
          </a:p>
          <a:p>
            <a:r>
              <a:rPr lang="cs-CZ" sz="1400" b="0" dirty="0"/>
              <a:t>	</a:t>
            </a:r>
            <a:r>
              <a:rPr lang="cs-CZ" sz="1400" b="0" dirty="0" smtClean="0"/>
              <a:t>časového prohození 2 termínů realizovaných akcí (září  - říjen)</a:t>
            </a:r>
          </a:p>
          <a:p>
            <a:r>
              <a:rPr lang="cs-CZ" sz="1400" b="0" dirty="0"/>
              <a:t> </a:t>
            </a:r>
            <a:r>
              <a:rPr lang="cs-CZ" sz="1400" b="0" dirty="0" smtClean="0"/>
              <a:t> přesun mezi položkami rozpočtu při dodržení shodné celkové částky dotace</a:t>
            </a:r>
          </a:p>
          <a:p>
            <a:r>
              <a:rPr lang="cs-CZ" sz="1400" b="0" dirty="0" smtClean="0"/>
              <a:t>  změna názvu položky – místo návštěvy potního místa – návštěva Muzea nové generace</a:t>
            </a:r>
          </a:p>
          <a:p>
            <a:pPr marL="0" indent="0">
              <a:buNone/>
            </a:pPr>
            <a:endParaRPr lang="cs-CZ" sz="1400" b="0" dirty="0"/>
          </a:p>
          <a:p>
            <a:pPr marL="0" indent="0">
              <a:buNone/>
            </a:pPr>
            <a:endParaRPr lang="cs-CZ" sz="1400" b="0" dirty="0" smtClean="0"/>
          </a:p>
          <a:p>
            <a:pPr marL="0" indent="0">
              <a:buNone/>
            </a:pPr>
            <a:endParaRPr lang="cs-CZ" sz="1400" b="0" dirty="0" smtClean="0"/>
          </a:p>
          <a:p>
            <a:endParaRPr lang="cs-CZ" sz="1400" b="0" dirty="0" smtClean="0"/>
          </a:p>
          <a:p>
            <a:pPr marL="0" indent="0">
              <a:buNone/>
            </a:pPr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189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Úprava pravidel 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80728"/>
            <a:ext cx="8641655" cy="5328592"/>
          </a:xfrm>
        </p:spPr>
        <p:txBody>
          <a:bodyPr/>
          <a:lstStyle/>
          <a:p>
            <a:pPr>
              <a:lnSpc>
                <a:spcPts val="1500"/>
              </a:lnSpc>
              <a:buNone/>
            </a:pPr>
            <a:endParaRPr lang="cs-CZ" b="0" dirty="0" smtClean="0"/>
          </a:p>
          <a:p>
            <a:pPr marL="0" indent="0">
              <a:buNone/>
            </a:pPr>
            <a:r>
              <a:rPr lang="cs-CZ" sz="1400" dirty="0"/>
              <a:t> </a:t>
            </a:r>
            <a:r>
              <a:rPr lang="cs-CZ" sz="1400" dirty="0" smtClean="0"/>
              <a:t>     </a:t>
            </a:r>
            <a:r>
              <a:rPr lang="cs-CZ" sz="1800" dirty="0" smtClean="0"/>
              <a:t>Návrh </a:t>
            </a:r>
            <a:r>
              <a:rPr lang="cs-CZ" sz="1800" dirty="0"/>
              <a:t>úprav Pravidel statutárního města Jihlavy pro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</a:t>
            </a:r>
            <a:r>
              <a:rPr lang="cs-CZ" sz="1800" dirty="0" smtClean="0"/>
              <a:t> poskytování </a:t>
            </a:r>
            <a:r>
              <a:rPr lang="cs-CZ" sz="1800" dirty="0"/>
              <a:t>dotací </a:t>
            </a:r>
            <a:r>
              <a:rPr lang="cs-CZ" sz="1800" dirty="0" smtClean="0"/>
              <a:t>v</a:t>
            </a:r>
            <a:r>
              <a:rPr lang="cs-CZ" sz="1800" dirty="0"/>
              <a:t> rámci projektu ZM a MA21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a </a:t>
            </a:r>
            <a:r>
              <a:rPr lang="cs-CZ" sz="1800" dirty="0"/>
              <a:t>volného času</a:t>
            </a:r>
            <a:endParaRPr lang="cs-CZ" sz="1800" b="0" dirty="0"/>
          </a:p>
          <a:p>
            <a:pPr marL="0" lvl="0" indent="0">
              <a:buNone/>
            </a:pPr>
            <a:r>
              <a:rPr lang="cs-CZ" sz="1400" dirty="0"/>
              <a:t> </a:t>
            </a:r>
            <a:endParaRPr lang="cs-CZ" sz="1400" dirty="0" smtClean="0"/>
          </a:p>
          <a:p>
            <a:pPr marL="0" lvl="0" indent="0">
              <a:buNone/>
            </a:pPr>
            <a:endParaRPr lang="cs-CZ" sz="1400" dirty="0"/>
          </a:p>
          <a:p>
            <a:endParaRPr lang="cs-CZ" dirty="0" smtClean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189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r>
              <a:rPr lang="cs-CZ" sz="1600" dirty="0" smtClean="0"/>
              <a:t>Termíny dalších komisí 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1052736"/>
            <a:ext cx="8641655" cy="5112567"/>
          </a:xfrm>
        </p:spPr>
        <p:txBody>
          <a:bodyPr/>
          <a:lstStyle/>
          <a:p>
            <a:pPr marL="0" indent="0">
              <a:buNone/>
            </a:pPr>
            <a:endParaRPr lang="cs-CZ" b="0" dirty="0" smtClean="0"/>
          </a:p>
          <a:p>
            <a:endParaRPr lang="cs-CZ" b="0" dirty="0"/>
          </a:p>
          <a:p>
            <a:r>
              <a:rPr lang="cs-CZ" b="0" dirty="0" smtClean="0"/>
              <a:t>V pondělí </a:t>
            </a:r>
            <a:r>
              <a:rPr lang="cs-CZ" dirty="0" smtClean="0"/>
              <a:t>21. 10</a:t>
            </a:r>
            <a:r>
              <a:rPr lang="cs-CZ" dirty="0"/>
              <a:t>. 2019 </a:t>
            </a:r>
            <a:r>
              <a:rPr lang="cs-CZ" b="0" dirty="0"/>
              <a:t>od 15:30 v zasedací místnosti Rady města </a:t>
            </a:r>
            <a:endParaRPr lang="cs-CZ" b="0" dirty="0" smtClean="0"/>
          </a:p>
          <a:p>
            <a:endParaRPr lang="cs-CZ" b="0" dirty="0" smtClean="0"/>
          </a:p>
          <a:p>
            <a:endParaRPr lang="cs-CZ" b="0" dirty="0"/>
          </a:p>
          <a:p>
            <a:r>
              <a:rPr lang="cs-CZ" b="0" dirty="0" smtClean="0"/>
              <a:t>V pondělí </a:t>
            </a:r>
            <a:r>
              <a:rPr lang="cs-CZ" dirty="0" smtClean="0"/>
              <a:t>9. 12. </a:t>
            </a:r>
            <a:r>
              <a:rPr lang="cs-CZ" dirty="0"/>
              <a:t>2019 </a:t>
            </a:r>
            <a:r>
              <a:rPr lang="cs-CZ" b="0" dirty="0"/>
              <a:t>od 15:30 v zasedací místnosti Rady města </a:t>
            </a:r>
            <a:endParaRPr lang="cs-CZ" b="0" dirty="0" smtClean="0"/>
          </a:p>
          <a:p>
            <a:endParaRPr lang="cs-CZ" dirty="0" smtClean="0"/>
          </a:p>
          <a:p>
            <a:pPr>
              <a:buNone/>
            </a:pPr>
            <a:endParaRPr lang="cs-CZ" u="sng" dirty="0" smtClean="0"/>
          </a:p>
          <a:p>
            <a:pPr>
              <a:buNone/>
            </a:pPr>
            <a:endParaRPr lang="cs-CZ" b="0" dirty="0" smtClean="0"/>
          </a:p>
          <a:p>
            <a:pPr>
              <a:buNone/>
            </a:pPr>
            <a:endParaRPr lang="cs-CZ" dirty="0" smtClean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4603750" cy="21602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184575"/>
          </a:xfrm>
        </p:spPr>
        <p:txBody>
          <a:bodyPr/>
          <a:lstStyle/>
          <a:p>
            <a:pPr algn="ctr">
              <a:buNone/>
            </a:pPr>
            <a:endParaRPr lang="cs-CZ" sz="32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cs-CZ" sz="3200" dirty="0" smtClean="0">
                <a:solidFill>
                  <a:srgbClr val="C00000"/>
                </a:solidFill>
              </a:rPr>
              <a:t>DĚKUJI ZA POZORNOST 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Mgr. Alice Jandejsková</a:t>
            </a:r>
          </a:p>
          <a:p>
            <a:pPr marL="0" indent="0" algn="ctr">
              <a:buNone/>
            </a:pPr>
            <a:r>
              <a:rPr lang="cs-CZ" dirty="0" smtClean="0"/>
              <a:t>Koordinátorka PZM a MA21</a:t>
            </a:r>
            <a:br>
              <a:rPr lang="cs-CZ" dirty="0" smtClean="0"/>
            </a:b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						STATUTÁRNÍ MĚSTO JIHLAVA				</a:t>
            </a:r>
            <a:br>
              <a:rPr lang="cs-CZ" dirty="0" smtClean="0"/>
            </a:br>
            <a:r>
              <a:rPr lang="cs-CZ" dirty="0" smtClean="0"/>
              <a:t>				 	Masarykovo náměstí 1, 586 01 Jihlava		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							</a:t>
            </a:r>
            <a:endParaRPr lang="cs-CZ" sz="2800" dirty="0" smtClean="0">
              <a:solidFill>
                <a:srgbClr val="000000">
                  <a:lumMod val="65000"/>
                  <a:lumOff val="35000"/>
                </a:srgbClr>
              </a:solidFill>
              <a:latin typeface="Verdana"/>
              <a:sym typeface="Wingdings" pitchFamily="2" charset="2"/>
            </a:endParaRPr>
          </a:p>
          <a:p>
            <a:pPr marL="0" indent="0" algn="ctr">
              <a:buNone/>
            </a:pPr>
            <a:r>
              <a:rPr lang="cs-CZ" sz="2000" dirty="0" smtClean="0">
                <a:sym typeface="Wingdings" pitchFamily="2" charset="2"/>
              </a:rPr>
              <a:t>	web PZM a MA21 Jihlava: </a:t>
            </a:r>
          </a:p>
          <a:p>
            <a:pPr marL="0" indent="0" algn="ctr">
              <a:buNone/>
            </a:pPr>
            <a:r>
              <a:rPr lang="cs-CZ" sz="2000" dirty="0" smtClean="0">
                <a:hlinkClick r:id="rId3"/>
              </a:rPr>
              <a:t>	www.</a:t>
            </a:r>
            <a:r>
              <a:rPr lang="cs-CZ" sz="2000" dirty="0" err="1" smtClean="0">
                <a:hlinkClick r:id="rId3"/>
              </a:rPr>
              <a:t>jihlava.cz</a:t>
            </a:r>
            <a:r>
              <a:rPr lang="cs-CZ" sz="2000" dirty="0" smtClean="0">
                <a:hlinkClick r:id="rId3"/>
              </a:rPr>
              <a:t>/</a:t>
            </a:r>
            <a:r>
              <a:rPr lang="cs-CZ" sz="2000" dirty="0" err="1" smtClean="0">
                <a:hlinkClick r:id="rId3"/>
              </a:rPr>
              <a:t>zdravemesto</a:t>
            </a:r>
            <a:endParaRPr lang="cs-CZ" sz="2000" dirty="0" smtClean="0"/>
          </a:p>
          <a:p>
            <a:pPr>
              <a:buNone/>
            </a:pPr>
            <a:endParaRPr lang="cs-CZ" u="sng" dirty="0" smtClean="0"/>
          </a:p>
          <a:p>
            <a:pPr>
              <a:lnSpc>
                <a:spcPct val="110000"/>
              </a:lnSpc>
              <a:buNone/>
            </a:pPr>
            <a:endParaRPr lang="cs-CZ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Jihlavský den zdraví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80728"/>
            <a:ext cx="8641655" cy="5328592"/>
          </a:xfrm>
        </p:spPr>
        <p:txBody>
          <a:bodyPr/>
          <a:lstStyle/>
          <a:p>
            <a:pPr>
              <a:lnSpc>
                <a:spcPts val="1500"/>
              </a:lnSpc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sz="1400" dirty="0"/>
              <a:t> </a:t>
            </a:r>
            <a:endParaRPr lang="cs-CZ" dirty="0" smtClean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20708"/>
              </p:ext>
            </p:extLst>
          </p:nvPr>
        </p:nvGraphicFramePr>
        <p:xfrm>
          <a:off x="1691680" y="1268760"/>
          <a:ext cx="3744416" cy="5298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Acrobat Document" r:id="rId4" imgW="5667174" imgH="8019998" progId="AcroExch.Document.DC">
                  <p:embed/>
                </p:oleObj>
              </mc:Choice>
              <mc:Fallback>
                <p:oleObj name="Acrobat Document" r:id="rId4" imgW="5667174" imgH="8019998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1680" y="1268760"/>
                        <a:ext cx="3744416" cy="5298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2277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lvl="0">
              <a:buAutoNum type="arabicPeriod"/>
            </a:pPr>
            <a:r>
              <a:rPr lang="cs-CZ" dirty="0" smtClean="0"/>
              <a:t>Spokojenost </a:t>
            </a:r>
            <a:r>
              <a:rPr lang="cs-CZ" dirty="0" smtClean="0"/>
              <a:t>občanů s místním </a:t>
            </a:r>
            <a:r>
              <a:rPr lang="cs-CZ" dirty="0" smtClean="0"/>
              <a:t>společenstvím,  mobilita a místní </a:t>
            </a:r>
          </a:p>
          <a:p>
            <a:pPr marL="0" lvl="0" indent="0">
              <a:buNone/>
            </a:pPr>
            <a:r>
              <a:rPr lang="cs-CZ" dirty="0"/>
              <a:t> </a:t>
            </a:r>
            <a:r>
              <a:rPr lang="cs-CZ" dirty="0" smtClean="0"/>
              <a:t>     přeprava obyvatel Jihlavy, 2019</a:t>
            </a:r>
            <a:endParaRPr lang="cs-CZ" dirty="0" smtClean="0"/>
          </a:p>
          <a:p>
            <a:pPr marL="0" lvl="0" indent="0">
              <a:buNone/>
            </a:pPr>
            <a:endParaRPr lang="cs-CZ" sz="1400" dirty="0"/>
          </a:p>
          <a:p>
            <a:r>
              <a:rPr lang="cs-CZ" sz="1400" b="0" dirty="0" smtClean="0"/>
              <a:t>Hodnotí subjektivní pocit spokojenosti občanů s městem a pocit kvality </a:t>
            </a:r>
            <a:r>
              <a:rPr lang="cs-CZ" sz="1400" b="0" dirty="0" smtClean="0"/>
              <a:t>života</a:t>
            </a:r>
            <a:endParaRPr lang="cs-CZ" sz="1400" b="0" dirty="0"/>
          </a:p>
          <a:p>
            <a:r>
              <a:rPr lang="cs-CZ" sz="1400" b="0" dirty="0" smtClean="0"/>
              <a:t>Hodnotí </a:t>
            </a:r>
            <a:r>
              <a:rPr lang="cs-CZ" sz="1400" b="0" dirty="0"/>
              <a:t>mobilitu a místní přepravu obyvatel </a:t>
            </a:r>
            <a:r>
              <a:rPr lang="cs-CZ" sz="1400" b="0" dirty="0" smtClean="0"/>
              <a:t>Jihlavy</a:t>
            </a:r>
            <a:endParaRPr lang="cs-CZ" sz="1400" b="0" dirty="0"/>
          </a:p>
          <a:p>
            <a:r>
              <a:rPr lang="cs-CZ" sz="1400" b="0" dirty="0" smtClean="0"/>
              <a:t>Porovnání získaných výsledků </a:t>
            </a:r>
            <a:r>
              <a:rPr lang="cs-CZ" sz="1400" b="0" dirty="0"/>
              <a:t>z dotazníkového šetření s těmi, </a:t>
            </a:r>
            <a:endParaRPr lang="cs-CZ" sz="1400" b="0" dirty="0" smtClean="0"/>
          </a:p>
          <a:p>
            <a:pPr marL="0" indent="0">
              <a:buNone/>
            </a:pPr>
            <a:r>
              <a:rPr lang="cs-CZ" sz="1400" b="0" dirty="0" smtClean="0"/>
              <a:t>       které </a:t>
            </a:r>
            <a:r>
              <a:rPr lang="cs-CZ" sz="1400" b="0" dirty="0"/>
              <a:t>byly provedeny v letech 2011, 2013, 2015 a 2017</a:t>
            </a:r>
            <a:r>
              <a:rPr lang="cs-CZ" sz="1400" b="0" dirty="0" smtClean="0"/>
              <a:t>.</a:t>
            </a:r>
            <a:endParaRPr lang="cs-CZ" sz="1400" b="0" dirty="0"/>
          </a:p>
          <a:p>
            <a:endParaRPr lang="cs-CZ" sz="1400" b="0" dirty="0" smtClean="0"/>
          </a:p>
          <a:p>
            <a:r>
              <a:rPr lang="cs-CZ" sz="1400" b="0" dirty="0" smtClean="0"/>
              <a:t>Hrazeno </a:t>
            </a:r>
            <a:r>
              <a:rPr lang="cs-CZ" sz="1400" b="0" dirty="0"/>
              <a:t>z krajské </a:t>
            </a:r>
            <a:r>
              <a:rPr lang="cs-CZ" sz="1400" b="0" dirty="0" smtClean="0"/>
              <a:t>dotace – 78 650,00Kč</a:t>
            </a:r>
          </a:p>
          <a:p>
            <a:endParaRPr lang="cs-CZ" sz="1400" b="0" dirty="0" smtClean="0"/>
          </a:p>
          <a:p>
            <a:r>
              <a:rPr lang="cs-CZ" sz="1400" b="0" dirty="0" smtClean="0"/>
              <a:t>Průzkum v probíhal v červnu 2019</a:t>
            </a:r>
          </a:p>
          <a:p>
            <a:endParaRPr lang="cs-CZ" sz="1400" b="0" dirty="0"/>
          </a:p>
          <a:p>
            <a:pPr marL="0" indent="0">
              <a:buNone/>
            </a:pPr>
            <a:r>
              <a:rPr lang="cs-CZ" sz="1400" dirty="0" smtClean="0"/>
              <a:t>       </a:t>
            </a:r>
            <a:r>
              <a:rPr lang="cs-CZ" dirty="0" smtClean="0"/>
              <a:t>CI2, </a:t>
            </a:r>
            <a:r>
              <a:rPr lang="cs-CZ" dirty="0" err="1" smtClean="0"/>
              <a:t>o.p.s</a:t>
            </a:r>
            <a:endParaRPr lang="cs-CZ" dirty="0" smtClean="0"/>
          </a:p>
          <a:p>
            <a:r>
              <a:rPr lang="cs-CZ" sz="1400" b="0" dirty="0" smtClean="0"/>
              <a:t>Nestátní nezisková organizace zaměřená na udržitelný rozvoj, vzdělávání, publikační činnost, </a:t>
            </a:r>
          </a:p>
          <a:p>
            <a:pPr marL="0" indent="0">
              <a:buNone/>
            </a:pPr>
            <a:r>
              <a:rPr lang="cs-CZ" sz="1400" b="0" dirty="0"/>
              <a:t> </a:t>
            </a:r>
            <a:r>
              <a:rPr lang="cs-CZ" sz="1400" b="0" dirty="0" smtClean="0"/>
              <a:t>     vědu a výzkum</a:t>
            </a:r>
          </a:p>
          <a:p>
            <a:r>
              <a:rPr lang="cs-CZ" sz="1400" dirty="0" smtClean="0"/>
              <a:t>CÍL</a:t>
            </a:r>
            <a:r>
              <a:rPr lang="cs-CZ" sz="1400" b="0" dirty="0" smtClean="0"/>
              <a:t>: prosazování udržitelného rozvoje ve spolupráci s veřejnou správou, soukromou sférou, vzdělávacími institucemi, veřejností</a:t>
            </a:r>
          </a:p>
          <a:p>
            <a:r>
              <a:rPr lang="cs-CZ" sz="1400" b="0" dirty="0" smtClean="0"/>
              <a:t>Problematika uhlíkové a ekologické stopy, zprávy o stavu ŽP</a:t>
            </a:r>
          </a:p>
          <a:p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374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lvl="0">
              <a:buAutoNum type="arabicPeriod"/>
            </a:pPr>
            <a:r>
              <a:rPr lang="cs-CZ" dirty="0" smtClean="0"/>
              <a:t>Oslovený vzorek populace</a:t>
            </a:r>
          </a:p>
          <a:p>
            <a:pPr marL="0" lvl="0" indent="0">
              <a:buNone/>
            </a:pPr>
            <a:endParaRPr lang="cs-CZ" dirty="0"/>
          </a:p>
          <a:p>
            <a:r>
              <a:rPr lang="cs-CZ" b="0" dirty="0" smtClean="0"/>
              <a:t>502 obyvatel, kteří správně vyplnili dotazník</a:t>
            </a:r>
          </a:p>
          <a:p>
            <a:r>
              <a:rPr lang="cs-CZ" b="0" dirty="0" smtClean="0"/>
              <a:t>53,1 % žen / 46,9 % mužů</a:t>
            </a:r>
          </a:p>
          <a:p>
            <a:r>
              <a:rPr lang="cs-CZ" b="0" dirty="0" smtClean="0"/>
              <a:t>Věkové skupiny – největší zastoupení  skupina 31 – 40 let (18,7 %)</a:t>
            </a:r>
          </a:p>
          <a:p>
            <a:r>
              <a:rPr lang="cs-CZ" b="0" dirty="0" smtClean="0"/>
              <a:t>Ostatní věkové skupiny cca. 15,0 %</a:t>
            </a:r>
          </a:p>
          <a:p>
            <a:r>
              <a:rPr lang="cs-CZ" b="0" dirty="0" smtClean="0"/>
              <a:t>59,6 % respondentů je zaměstnaných; 23,2 % důchodci</a:t>
            </a:r>
          </a:p>
          <a:p>
            <a:r>
              <a:rPr lang="cs-CZ" b="0" dirty="0" smtClean="0"/>
              <a:t>39,9 % </a:t>
            </a:r>
            <a:r>
              <a:rPr lang="cs-CZ" b="0" dirty="0" err="1" smtClean="0"/>
              <a:t>sš</a:t>
            </a:r>
            <a:r>
              <a:rPr lang="cs-CZ" b="0" dirty="0" smtClean="0"/>
              <a:t> vzdělání, 32,2 % </a:t>
            </a:r>
            <a:r>
              <a:rPr lang="cs-CZ" b="0" dirty="0" err="1" smtClean="0"/>
              <a:t>vš</a:t>
            </a:r>
            <a:r>
              <a:rPr lang="cs-CZ" b="0" dirty="0" smtClean="0"/>
              <a:t> vzdělání</a:t>
            </a:r>
          </a:p>
          <a:p>
            <a:r>
              <a:rPr lang="cs-CZ" b="0" dirty="0" smtClean="0"/>
              <a:t>84,7 % bydliště v </a:t>
            </a:r>
            <a:r>
              <a:rPr lang="cs-CZ" b="0" dirty="0" smtClean="0"/>
              <a:t>Jihlavě, 15,3 % městské části</a:t>
            </a:r>
            <a:endParaRPr lang="cs-CZ" b="0" dirty="0" smtClean="0"/>
          </a:p>
          <a:p>
            <a:pPr marL="0" lvl="0" indent="0">
              <a:buNone/>
            </a:pPr>
            <a:endParaRPr lang="cs-CZ" sz="1400" dirty="0"/>
          </a:p>
          <a:p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059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marL="0" lvl="0" indent="0">
              <a:buNone/>
            </a:pPr>
            <a:r>
              <a:rPr lang="cs-CZ" dirty="0" smtClean="0"/>
              <a:t>1. Indikátor ECI A.1 - Spokojenost občanů s místním společenstvím</a:t>
            </a:r>
          </a:p>
          <a:p>
            <a:pPr marL="0" lvl="0" indent="0">
              <a:buNone/>
            </a:pPr>
            <a:endParaRPr lang="cs-CZ" sz="1400" dirty="0"/>
          </a:p>
          <a:p>
            <a:r>
              <a:rPr lang="cs-CZ" sz="1400" b="0" dirty="0" smtClean="0"/>
              <a:t>Hodnotí subjektivní pocit spokojenosti občanů s městem a pocit kvality života</a:t>
            </a:r>
          </a:p>
          <a:p>
            <a:pPr marL="0" indent="0">
              <a:buNone/>
            </a:pPr>
            <a:endParaRPr lang="cs-CZ" sz="1400" b="0" dirty="0" smtClean="0"/>
          </a:p>
          <a:p>
            <a:r>
              <a:rPr lang="cs-CZ" sz="1400" b="0" dirty="0" smtClean="0"/>
              <a:t>Bezpečné a dostupné (cenově) bydlení</a:t>
            </a:r>
          </a:p>
          <a:p>
            <a:r>
              <a:rPr lang="cs-CZ" sz="1400" b="0" dirty="0" smtClean="0"/>
              <a:t>Dostupnost základních služeb (školství, zdravotnictví, kultura …)</a:t>
            </a:r>
          </a:p>
          <a:p>
            <a:r>
              <a:rPr lang="cs-CZ" sz="1400" b="0" dirty="0" smtClean="0"/>
              <a:t>Zajímavá a uspokojující práce</a:t>
            </a:r>
          </a:p>
          <a:p>
            <a:r>
              <a:rPr lang="cs-CZ" sz="1400" b="0" dirty="0" smtClean="0"/>
              <a:t>Kvalitní životní prostředí</a:t>
            </a:r>
          </a:p>
          <a:p>
            <a:r>
              <a:rPr lang="cs-CZ" sz="1400" b="0" dirty="0" smtClean="0"/>
              <a:t>Možnost účastnit se místního plánování a rozhodování</a:t>
            </a:r>
            <a:endParaRPr lang="cs-CZ" sz="1400" b="0" dirty="0"/>
          </a:p>
          <a:p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686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lvl="0">
              <a:buAutoNum type="arabicPeriod"/>
            </a:pPr>
            <a:r>
              <a:rPr lang="cs-CZ" dirty="0" smtClean="0"/>
              <a:t>Indikátor ECI A.1 - Spokojenost občanů s místním společenstvím</a:t>
            </a:r>
          </a:p>
          <a:p>
            <a:pPr lvl="0">
              <a:buAutoNum type="arabicPeriod"/>
            </a:pPr>
            <a:endParaRPr lang="cs-CZ" dirty="0"/>
          </a:p>
          <a:p>
            <a:pPr lvl="0">
              <a:buAutoNum type="arabicPeriod"/>
            </a:pPr>
            <a:endParaRPr lang="cs-CZ" dirty="0" smtClean="0"/>
          </a:p>
          <a:p>
            <a:pPr marL="0" lvl="0" indent="0">
              <a:buNone/>
            </a:pPr>
            <a:endParaRPr lang="cs-CZ" sz="1400" dirty="0"/>
          </a:p>
          <a:p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af 4"/>
          <p:cNvGraphicFramePr/>
          <p:nvPr>
            <p:extLst>
              <p:ext uri="{D42A27DB-BD31-4B8C-83A1-F6EECF244321}">
                <p14:modId xmlns:p14="http://schemas.microsoft.com/office/powerpoint/2010/main" val="2815291160"/>
              </p:ext>
            </p:extLst>
          </p:nvPr>
        </p:nvGraphicFramePr>
        <p:xfrm>
          <a:off x="971600" y="1700808"/>
          <a:ext cx="6048672" cy="2064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0200-000009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072994"/>
              </p:ext>
            </p:extLst>
          </p:nvPr>
        </p:nvGraphicFramePr>
        <p:xfrm>
          <a:off x="971600" y="3789040"/>
          <a:ext cx="612068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36059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lvl="0">
              <a:buAutoNum type="arabicPeriod"/>
            </a:pPr>
            <a:r>
              <a:rPr lang="cs-CZ" dirty="0" smtClean="0"/>
              <a:t>Indikátor ECI A.1 - Spokojenost občanů s místním společenstvím</a:t>
            </a:r>
          </a:p>
          <a:p>
            <a:pPr lvl="0">
              <a:buAutoNum type="arabicPeriod"/>
            </a:pPr>
            <a:endParaRPr lang="cs-CZ" dirty="0"/>
          </a:p>
          <a:p>
            <a:pPr lvl="0">
              <a:buAutoNum type="arabicPeriod"/>
            </a:pPr>
            <a:endParaRPr lang="cs-CZ" dirty="0" smtClean="0"/>
          </a:p>
          <a:p>
            <a:pPr marL="0" lvl="0" indent="0">
              <a:buNone/>
            </a:pPr>
            <a:endParaRPr lang="cs-CZ" sz="1400" dirty="0"/>
          </a:p>
          <a:p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1968270435"/>
              </p:ext>
            </p:extLst>
          </p:nvPr>
        </p:nvGraphicFramePr>
        <p:xfrm>
          <a:off x="971600" y="1772817"/>
          <a:ext cx="604867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 8"/>
          <p:cNvGraphicFramePr/>
          <p:nvPr>
            <p:extLst>
              <p:ext uri="{D42A27DB-BD31-4B8C-83A1-F6EECF244321}">
                <p14:modId xmlns:p14="http://schemas.microsoft.com/office/powerpoint/2010/main" val="2044699870"/>
              </p:ext>
            </p:extLst>
          </p:nvPr>
        </p:nvGraphicFramePr>
        <p:xfrm>
          <a:off x="971600" y="4149080"/>
          <a:ext cx="7128792" cy="2253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1252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4" y="1588"/>
            <a:ext cx="5977359" cy="641350"/>
          </a:xfrm>
        </p:spPr>
        <p:txBody>
          <a:bodyPr/>
          <a:lstStyle/>
          <a:p>
            <a:pPr lvl="0"/>
            <a:r>
              <a:rPr lang="cs-CZ" sz="1600" dirty="0" smtClean="0"/>
              <a:t>Sociologický </a:t>
            </a:r>
            <a:r>
              <a:rPr lang="cs-CZ" sz="1600" dirty="0"/>
              <a:t>průzkum ve spolupráci se společností </a:t>
            </a:r>
            <a:r>
              <a:rPr lang="cs-CZ" sz="1600" dirty="0" smtClean="0"/>
              <a:t>CI2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50825" y="908720"/>
            <a:ext cx="8641655" cy="5400600"/>
          </a:xfrm>
        </p:spPr>
        <p:txBody>
          <a:bodyPr/>
          <a:lstStyle/>
          <a:p>
            <a:pPr>
              <a:buNone/>
            </a:pPr>
            <a:endParaRPr lang="cs-CZ" b="0" dirty="0" smtClean="0"/>
          </a:p>
          <a:p>
            <a:pPr lvl="0">
              <a:buAutoNum type="arabicPeriod"/>
            </a:pPr>
            <a:r>
              <a:rPr lang="cs-CZ" dirty="0" smtClean="0"/>
              <a:t>Indikátor ECI A.1 - Spokojenost občanů s místním společenstvím</a:t>
            </a:r>
          </a:p>
          <a:p>
            <a:pPr lvl="0">
              <a:buAutoNum type="arabicPeriod"/>
            </a:pPr>
            <a:endParaRPr lang="cs-CZ" dirty="0"/>
          </a:p>
          <a:p>
            <a:pPr lvl="0">
              <a:buAutoNum type="arabicPeriod"/>
            </a:pPr>
            <a:endParaRPr lang="cs-CZ" dirty="0" smtClean="0"/>
          </a:p>
          <a:p>
            <a:pPr marL="0" lvl="0" indent="0">
              <a:buNone/>
            </a:pPr>
            <a:endParaRPr lang="cs-CZ" sz="1400" dirty="0"/>
          </a:p>
          <a:p>
            <a:endParaRPr lang="cs-CZ" sz="1400" b="0" dirty="0"/>
          </a:p>
        </p:txBody>
      </p:sp>
      <p:pic>
        <p:nvPicPr>
          <p:cNvPr id="6" name="Picture 2" descr="C:\Users\kratka\Desktop\Osobní\Cyklokoordinátor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363287" cy="17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Graf 9"/>
          <p:cNvGraphicFramePr/>
          <p:nvPr>
            <p:extLst>
              <p:ext uri="{D42A27DB-BD31-4B8C-83A1-F6EECF244321}">
                <p14:modId xmlns:p14="http://schemas.microsoft.com/office/powerpoint/2010/main" val="445439880"/>
              </p:ext>
            </p:extLst>
          </p:nvPr>
        </p:nvGraphicFramePr>
        <p:xfrm>
          <a:off x="611560" y="3861048"/>
          <a:ext cx="7704856" cy="270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4284956310"/>
              </p:ext>
            </p:extLst>
          </p:nvPr>
        </p:nvGraphicFramePr>
        <p:xfrm>
          <a:off x="683568" y="1700808"/>
          <a:ext cx="6840165" cy="2452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43977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ady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ady Office">
      <a:majorFont>
        <a:latin typeface="Tahoma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27573</TotalTime>
  <Words>1098</Words>
  <Application>Microsoft Office PowerPoint</Application>
  <PresentationFormat>Předvádění na obrazovce (4:3)</PresentationFormat>
  <Paragraphs>339</Paragraphs>
  <Slides>29</Slides>
  <Notes>2</Notes>
  <HiddenSlides>0</HiddenSlides>
  <MMClips>0</MMClips>
  <ScaleCrop>false</ScaleCrop>
  <HeadingPairs>
    <vt:vector size="6" baseType="variant">
      <vt:variant>
        <vt:lpstr>Motiv</vt:lpstr>
      </vt:variant>
      <vt:variant>
        <vt:i4>2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29</vt:i4>
      </vt:variant>
    </vt:vector>
  </HeadingPairs>
  <TitlesOfParts>
    <vt:vector size="33" baseType="lpstr">
      <vt:lpstr>Motiv sady Office</vt:lpstr>
      <vt:lpstr>1_Motiv sady Office</vt:lpstr>
      <vt:lpstr>Acrobat Document</vt:lpstr>
      <vt:lpstr>Document</vt:lpstr>
      <vt:lpstr>  6. jednání Komise Projektu Zdravé město a MA21 9. 9. 2019</vt:lpstr>
      <vt:lpstr>Evropský týden mobility 16. – 22.9.2019</vt:lpstr>
      <vt:lpstr>Jihlavský den zdraví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Sociologický průzkum ve spolupráci se společností CI2</vt:lpstr>
      <vt:lpstr>Dotazníkové šetření</vt:lpstr>
      <vt:lpstr>Dotazníkové šetření</vt:lpstr>
      <vt:lpstr>Dotazníkové šetření</vt:lpstr>
      <vt:lpstr>Dotazníkové šetření</vt:lpstr>
      <vt:lpstr>Dotazníkové šetření</vt:lpstr>
      <vt:lpstr>Změny v projektech podpořených dotací PZM</vt:lpstr>
      <vt:lpstr>Úprava pravidel </vt:lpstr>
      <vt:lpstr>Termíny dalších komisí 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JANDEJSKOVA Alice Mgr.</cp:lastModifiedBy>
  <cp:revision>1782</cp:revision>
  <cp:lastPrinted>1601-01-01T00:00:00Z</cp:lastPrinted>
  <dcterms:created xsi:type="dcterms:W3CDTF">2009-05-27T10:55:44Z</dcterms:created>
  <dcterms:modified xsi:type="dcterms:W3CDTF">2019-09-09T12:46:47Z</dcterms:modified>
</cp:coreProperties>
</file>